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9" r:id="rId4"/>
    <p:sldId id="263" r:id="rId5"/>
    <p:sldId id="265" r:id="rId6"/>
    <p:sldId id="260" r:id="rId7"/>
    <p:sldId id="262" r:id="rId8"/>
    <p:sldId id="267" r:id="rId9"/>
    <p:sldId id="266" r:id="rId10"/>
    <p:sldId id="258" r:id="rId11"/>
    <p:sldId id="268" r:id="rId12"/>
    <p:sldId id="269" r:id="rId13"/>
    <p:sldId id="270" r:id="rId14"/>
    <p:sldId id="271" r:id="rId15"/>
    <p:sldId id="272" r:id="rId16"/>
    <p:sldId id="275" r:id="rId17"/>
    <p:sldId id="276" r:id="rId18"/>
    <p:sldId id="277" r:id="rId19"/>
    <p:sldId id="273" r:id="rId20"/>
    <p:sldId id="274"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9" autoAdjust="0"/>
    <p:restoredTop sz="94660"/>
  </p:normalViewPr>
  <p:slideViewPr>
    <p:cSldViewPr snapToGrid="0">
      <p:cViewPr varScale="1">
        <p:scale>
          <a:sx n="113" d="100"/>
          <a:sy n="113" d="100"/>
        </p:scale>
        <p:origin x="24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C78332-47FD-4D8C-ABB8-75139FC495E3}" type="datetimeFigureOut">
              <a:rPr lang="en-US" smtClean="0"/>
              <a:t>02-Oct-23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B9216A-510C-4E90-916E-1D2E4092DC51}" type="slidenum">
              <a:rPr lang="en-US" smtClean="0"/>
              <a:t>‹#›</a:t>
            </a:fld>
            <a:endParaRPr lang="en-US"/>
          </a:p>
        </p:txBody>
      </p:sp>
    </p:spTree>
    <p:extLst>
      <p:ext uri="{BB962C8B-B14F-4D97-AF65-F5344CB8AC3E}">
        <p14:creationId xmlns:p14="http://schemas.microsoft.com/office/powerpoint/2010/main" val="3869730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fourminutebooks.com/1984-summary/"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Acting humanly: Turing Test</a:t>
            </a:r>
          </a:p>
          <a:p>
            <a:pPr marL="171450" indent="-171450">
              <a:buFontTx/>
              <a:buChar char="-"/>
            </a:pPr>
            <a:r>
              <a:rPr lang="en-US" dirty="0"/>
              <a:t>Rational behavior = doing the right thing (humans get mad an do some stuff sometimes that are not in their best interest;) rational system maximizes reward.</a:t>
            </a:r>
          </a:p>
        </p:txBody>
      </p:sp>
      <p:sp>
        <p:nvSpPr>
          <p:cNvPr id="4" name="Slide Number Placeholder 3"/>
          <p:cNvSpPr>
            <a:spLocks noGrp="1"/>
          </p:cNvSpPr>
          <p:nvPr>
            <p:ph type="sldNum" sz="quarter" idx="5"/>
          </p:nvPr>
        </p:nvSpPr>
        <p:spPr/>
        <p:txBody>
          <a:bodyPr/>
          <a:lstStyle/>
          <a:p>
            <a:fld id="{54B9216A-510C-4E90-916E-1D2E4092DC51}" type="slidenum">
              <a:rPr lang="en-US" smtClean="0"/>
              <a:t>5</a:t>
            </a:fld>
            <a:endParaRPr lang="en-US"/>
          </a:p>
        </p:txBody>
      </p:sp>
    </p:spTree>
    <p:extLst>
      <p:ext uri="{BB962C8B-B14F-4D97-AF65-F5344CB8AC3E}">
        <p14:creationId xmlns:p14="http://schemas.microsoft.com/office/powerpoint/2010/main" val="1105794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err="1"/>
              <a:t>Alphafold</a:t>
            </a:r>
            <a:r>
              <a:rPr lang="en-US" dirty="0"/>
              <a:t>: the 50 years old problem. predicting the shape of the protein, which defines it functions-&gt; understanding diseases, designing new drugs </a:t>
            </a:r>
          </a:p>
          <a:p>
            <a:pPr marL="228600" indent="-228600">
              <a:buAutoNum type="arabicPeriod"/>
            </a:pPr>
            <a:r>
              <a:rPr lang="en-US" dirty="0"/>
              <a:t>Health Care: Hip Dysplasia . Patient specific low cost design with about 5-10 more years of life </a:t>
            </a:r>
          </a:p>
          <a:p>
            <a:pPr marL="228600" indent="-228600">
              <a:buAutoNum type="arabicPeriod"/>
            </a:pPr>
            <a:r>
              <a:rPr lang="en-US" dirty="0"/>
              <a:t>Tech, self driving car:</a:t>
            </a:r>
          </a:p>
          <a:p>
            <a:pPr marL="228600" indent="-228600">
              <a:buAutoNum type="arabicPeriod"/>
            </a:pPr>
            <a:r>
              <a:rPr lang="en-US" dirty="0"/>
              <a:t>I hated drawings, meta made me to draw to just see how it would dance</a:t>
            </a:r>
          </a:p>
          <a:p>
            <a:pPr marL="0" indent="0">
              <a:buNone/>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54B9216A-510C-4E90-916E-1D2E4092DC51}" type="slidenum">
              <a:rPr lang="en-US" smtClean="0"/>
              <a:t>7</a:t>
            </a:fld>
            <a:endParaRPr lang="en-US"/>
          </a:p>
        </p:txBody>
      </p:sp>
    </p:spTree>
    <p:extLst>
      <p:ext uri="{BB962C8B-B14F-4D97-AF65-F5344CB8AC3E}">
        <p14:creationId xmlns:p14="http://schemas.microsoft.com/office/powerpoint/2010/main" val="3729165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 </a:t>
            </a:r>
            <a:r>
              <a:rPr lang="en-US" b="0" dirty="0">
                <a:effectLst/>
                <a:latin typeface="inherit"/>
              </a:rPr>
              <a:t>A market in which a few large firms dominate. Barriers prevent entry to the market, and there are few close substitutes for the product.</a:t>
            </a:r>
          </a:p>
          <a:p>
            <a:r>
              <a:rPr lang="en-US" b="0" dirty="0">
                <a:effectLst/>
                <a:latin typeface="inherit"/>
              </a:rPr>
              <a:t>Opposed to: </a:t>
            </a:r>
            <a:r>
              <a:rPr lang="en-US" dirty="0"/>
              <a:t>Perfect competition.</a:t>
            </a:r>
            <a:r>
              <a:rPr lang="en-US" b="0" dirty="0">
                <a:effectLst/>
                <a:latin typeface="inherit"/>
              </a:rPr>
              <a:t> A market in which there are many buyers and many sellers of an identical product.</a:t>
            </a:r>
          </a:p>
          <a:p>
            <a:endParaRPr lang="en-US" b="0" dirty="0">
              <a:effectLst/>
              <a:latin typeface="inherit"/>
            </a:endParaRPr>
          </a:p>
          <a:p>
            <a:r>
              <a:rPr lang="en-US" b="0" dirty="0">
                <a:effectLst/>
                <a:latin typeface="inherit"/>
              </a:rPr>
              <a:t>Iran is entirely run in cartel mode which is practically similar. Cartel is: </a:t>
            </a:r>
            <a:r>
              <a:rPr lang="en-US" b="0" i="0" dirty="0">
                <a:solidFill>
                  <a:srgbClr val="E2EEFF"/>
                </a:solidFill>
                <a:effectLst/>
                <a:latin typeface="Google Sans"/>
              </a:rPr>
              <a:t>a group of independent companies which join together to fix prices, to limit production or to share markets or customers between them</a:t>
            </a:r>
            <a:br>
              <a:rPr lang="en-US" dirty="0"/>
            </a:br>
            <a:endParaRPr lang="en-US" dirty="0"/>
          </a:p>
        </p:txBody>
      </p:sp>
      <p:sp>
        <p:nvSpPr>
          <p:cNvPr id="4" name="Slide Number Placeholder 3"/>
          <p:cNvSpPr>
            <a:spLocks noGrp="1"/>
          </p:cNvSpPr>
          <p:nvPr>
            <p:ph type="sldNum" sz="quarter" idx="5"/>
          </p:nvPr>
        </p:nvSpPr>
        <p:spPr/>
        <p:txBody>
          <a:bodyPr/>
          <a:lstStyle/>
          <a:p>
            <a:fld id="{54B9216A-510C-4E90-916E-1D2E4092DC51}" type="slidenum">
              <a:rPr lang="en-US" smtClean="0"/>
              <a:t>11</a:t>
            </a:fld>
            <a:endParaRPr lang="en-US"/>
          </a:p>
        </p:txBody>
      </p:sp>
    </p:spTree>
    <p:extLst>
      <p:ext uri="{BB962C8B-B14F-4D97-AF65-F5344CB8AC3E}">
        <p14:creationId xmlns:p14="http://schemas.microsoft.com/office/powerpoint/2010/main" val="2343377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1BBB3"/>
                </a:solidFill>
                <a:effectLst/>
                <a:latin typeface="Arial" panose="020B0604020202020204" pitchFamily="34" charset="0"/>
              </a:rPr>
              <a:t>They are required to present their work, be it essay, slideshow, or graph, in Microsoft-owned proprietary formats, recorded onto thumb-drives formatted with a Microsoft-patented file systems. Nothing else will do.</a:t>
            </a:r>
            <a:endParaRPr lang="en-US" dirty="0"/>
          </a:p>
        </p:txBody>
      </p:sp>
      <p:sp>
        <p:nvSpPr>
          <p:cNvPr id="4" name="Slide Number Placeholder 3"/>
          <p:cNvSpPr>
            <a:spLocks noGrp="1"/>
          </p:cNvSpPr>
          <p:nvPr>
            <p:ph type="sldNum" sz="quarter" idx="5"/>
          </p:nvPr>
        </p:nvSpPr>
        <p:spPr/>
        <p:txBody>
          <a:bodyPr/>
          <a:lstStyle/>
          <a:p>
            <a:fld id="{54B9216A-510C-4E90-916E-1D2E4092DC51}" type="slidenum">
              <a:rPr lang="en-US" smtClean="0"/>
              <a:t>13</a:t>
            </a:fld>
            <a:endParaRPr lang="en-US"/>
          </a:p>
        </p:txBody>
      </p:sp>
    </p:spTree>
    <p:extLst>
      <p:ext uri="{BB962C8B-B14F-4D97-AF65-F5344CB8AC3E}">
        <p14:creationId xmlns:p14="http://schemas.microsoft.com/office/powerpoint/2010/main" val="1446518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1BBB3"/>
                </a:solidFill>
                <a:effectLst/>
                <a:latin typeface="Arial" panose="020B0604020202020204" pitchFamily="34" charset="0"/>
              </a:rPr>
              <a:t>For a mega-corporation like Microsoft this makes perfect sense. Not only is the education market immense and juicy in itself, but the prospect of shaping students into future workers, managers, and entrepreneurs that have literally and formally learnt to depend exclusively on their products must be irresistible.</a:t>
            </a:r>
            <a:endParaRPr lang="en-US" dirty="0"/>
          </a:p>
        </p:txBody>
      </p:sp>
      <p:sp>
        <p:nvSpPr>
          <p:cNvPr id="4" name="Slide Number Placeholder 3"/>
          <p:cNvSpPr>
            <a:spLocks noGrp="1"/>
          </p:cNvSpPr>
          <p:nvPr>
            <p:ph type="sldNum" sz="quarter" idx="5"/>
          </p:nvPr>
        </p:nvSpPr>
        <p:spPr/>
        <p:txBody>
          <a:bodyPr/>
          <a:lstStyle/>
          <a:p>
            <a:fld id="{54B9216A-510C-4E90-916E-1D2E4092DC51}" type="slidenum">
              <a:rPr lang="en-US" smtClean="0"/>
              <a:t>14</a:t>
            </a:fld>
            <a:endParaRPr lang="en-US"/>
          </a:p>
        </p:txBody>
      </p:sp>
    </p:spTree>
    <p:extLst>
      <p:ext uri="{BB962C8B-B14F-4D97-AF65-F5344CB8AC3E}">
        <p14:creationId xmlns:p14="http://schemas.microsoft.com/office/powerpoint/2010/main" val="186984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8E6E3"/>
                </a:solidFill>
                <a:effectLst/>
                <a:latin typeface="Open Sans" panose="020B0606030504020204" pitchFamily="34" charset="0"/>
              </a:rPr>
              <a:t>Huxley imagined a world in which technological progress would not lead to mass surveillance, mind control, and oppression, like it does in George Orwell’s </a:t>
            </a:r>
            <a:r>
              <a:rPr lang="en-US" b="0" i="1" u="sng" dirty="0">
                <a:solidFill>
                  <a:srgbClr val="81C85F"/>
                </a:solidFill>
                <a:effectLst/>
                <a:latin typeface="Open Sans" panose="020B0606030504020204" pitchFamily="34" charset="0"/>
                <a:hlinkClick r:id="rId3"/>
              </a:rPr>
              <a:t>1984</a:t>
            </a:r>
            <a:r>
              <a:rPr lang="en-US" b="0" i="0" dirty="0">
                <a:solidFill>
                  <a:srgbClr val="E8E6E3"/>
                </a:solidFill>
                <a:effectLst/>
                <a:latin typeface="Open Sans" panose="020B0606030504020204" pitchFamily="34" charset="0"/>
              </a:rPr>
              <a:t>. Instead, he painted a future in which “everyone is happy now,” mostly thanks to drugs and frequent, non-committal sex. People are produced in factories, grouped into social classes, and conditioned to love their existence — and spend as much money as they can.</a:t>
            </a:r>
          </a:p>
          <a:p>
            <a:endParaRPr lang="en-US" b="0" i="0" dirty="0">
              <a:solidFill>
                <a:srgbClr val="E8E6E3"/>
              </a:solidFill>
              <a:effectLst/>
              <a:latin typeface="Open Sans" panose="020B0606030504020204" pitchFamily="34" charset="0"/>
            </a:endParaRPr>
          </a:p>
          <a:p>
            <a:endParaRPr lang="en-US" dirty="0"/>
          </a:p>
        </p:txBody>
      </p:sp>
      <p:sp>
        <p:nvSpPr>
          <p:cNvPr id="4" name="Slide Number Placeholder 3"/>
          <p:cNvSpPr>
            <a:spLocks noGrp="1"/>
          </p:cNvSpPr>
          <p:nvPr>
            <p:ph type="sldNum" sz="quarter" idx="5"/>
          </p:nvPr>
        </p:nvSpPr>
        <p:spPr/>
        <p:txBody>
          <a:bodyPr/>
          <a:lstStyle/>
          <a:p>
            <a:fld id="{54B9216A-510C-4E90-916E-1D2E4092DC51}" type="slidenum">
              <a:rPr lang="en-US" smtClean="0"/>
              <a:t>19</a:t>
            </a:fld>
            <a:endParaRPr lang="en-US"/>
          </a:p>
        </p:txBody>
      </p:sp>
    </p:spTree>
    <p:extLst>
      <p:ext uri="{BB962C8B-B14F-4D97-AF65-F5344CB8AC3E}">
        <p14:creationId xmlns:p14="http://schemas.microsoft.com/office/powerpoint/2010/main" val="2139265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1A2B5-CBA8-4EA9-928F-E6C7145B02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FEF3E2-62BE-478B-BA0A-770EFC4A76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2B821B-8A1D-4391-953D-7D1FB90CA4A7}"/>
              </a:ext>
            </a:extLst>
          </p:cNvPr>
          <p:cNvSpPr>
            <a:spLocks noGrp="1"/>
          </p:cNvSpPr>
          <p:nvPr>
            <p:ph type="dt" sz="half" idx="10"/>
          </p:nvPr>
        </p:nvSpPr>
        <p:spPr/>
        <p:txBody>
          <a:bodyPr/>
          <a:lstStyle/>
          <a:p>
            <a:fld id="{9ED2AC93-EE31-443D-8241-68A5E8F3CA1D}" type="datetimeFigureOut">
              <a:rPr lang="en-US" smtClean="0"/>
              <a:t>02-Oct-23</a:t>
            </a:fld>
            <a:endParaRPr lang="en-US"/>
          </a:p>
        </p:txBody>
      </p:sp>
      <p:sp>
        <p:nvSpPr>
          <p:cNvPr id="5" name="Footer Placeholder 4">
            <a:extLst>
              <a:ext uri="{FF2B5EF4-FFF2-40B4-BE49-F238E27FC236}">
                <a16:creationId xmlns:a16="http://schemas.microsoft.com/office/drawing/2014/main" id="{6DB49B88-ADAB-4D1C-AA42-CF425450A8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8A3C3-87F5-4BB3-9C17-183C0C7C3C26}"/>
              </a:ext>
            </a:extLst>
          </p:cNvPr>
          <p:cNvSpPr>
            <a:spLocks noGrp="1"/>
          </p:cNvSpPr>
          <p:nvPr>
            <p:ph type="sldNum" sz="quarter" idx="12"/>
          </p:nvPr>
        </p:nvSpPr>
        <p:spPr/>
        <p:txBody>
          <a:bodyPr/>
          <a:lstStyle/>
          <a:p>
            <a:fld id="{7D49241F-7AE3-46E1-B7DA-7DFB0DD86921}" type="slidenum">
              <a:rPr lang="en-US" smtClean="0"/>
              <a:t>‹#›</a:t>
            </a:fld>
            <a:endParaRPr lang="en-US"/>
          </a:p>
        </p:txBody>
      </p:sp>
    </p:spTree>
    <p:extLst>
      <p:ext uri="{BB962C8B-B14F-4D97-AF65-F5344CB8AC3E}">
        <p14:creationId xmlns:p14="http://schemas.microsoft.com/office/powerpoint/2010/main" val="2500255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8981-6F1A-4D88-971A-4BCC5CBCDF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760FEA-95F5-4A64-AAE6-6BC4E00E85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846521-C863-4882-B30D-29403C39C192}"/>
              </a:ext>
            </a:extLst>
          </p:cNvPr>
          <p:cNvSpPr>
            <a:spLocks noGrp="1"/>
          </p:cNvSpPr>
          <p:nvPr>
            <p:ph type="dt" sz="half" idx="10"/>
          </p:nvPr>
        </p:nvSpPr>
        <p:spPr/>
        <p:txBody>
          <a:bodyPr/>
          <a:lstStyle/>
          <a:p>
            <a:fld id="{9ED2AC93-EE31-443D-8241-68A5E8F3CA1D}" type="datetimeFigureOut">
              <a:rPr lang="en-US" smtClean="0"/>
              <a:t>02-Oct-23</a:t>
            </a:fld>
            <a:endParaRPr lang="en-US"/>
          </a:p>
        </p:txBody>
      </p:sp>
      <p:sp>
        <p:nvSpPr>
          <p:cNvPr id="5" name="Footer Placeholder 4">
            <a:extLst>
              <a:ext uri="{FF2B5EF4-FFF2-40B4-BE49-F238E27FC236}">
                <a16:creationId xmlns:a16="http://schemas.microsoft.com/office/drawing/2014/main" id="{33704FA5-4C04-4790-B7B6-2F9D23218E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78E739-78AA-4BA8-9D70-D8C3A5AADBF2}"/>
              </a:ext>
            </a:extLst>
          </p:cNvPr>
          <p:cNvSpPr>
            <a:spLocks noGrp="1"/>
          </p:cNvSpPr>
          <p:nvPr>
            <p:ph type="sldNum" sz="quarter" idx="12"/>
          </p:nvPr>
        </p:nvSpPr>
        <p:spPr/>
        <p:txBody>
          <a:bodyPr/>
          <a:lstStyle/>
          <a:p>
            <a:fld id="{7D49241F-7AE3-46E1-B7DA-7DFB0DD86921}" type="slidenum">
              <a:rPr lang="en-US" smtClean="0"/>
              <a:t>‹#›</a:t>
            </a:fld>
            <a:endParaRPr lang="en-US"/>
          </a:p>
        </p:txBody>
      </p:sp>
    </p:spTree>
    <p:extLst>
      <p:ext uri="{BB962C8B-B14F-4D97-AF65-F5344CB8AC3E}">
        <p14:creationId xmlns:p14="http://schemas.microsoft.com/office/powerpoint/2010/main" val="1846532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C6FEE5-F8A0-4850-A358-8201F40CEB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E3A6A3-5602-4EDE-AE16-FB88540C9B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8B6FC9-3030-4A3B-8B84-6B29994672C3}"/>
              </a:ext>
            </a:extLst>
          </p:cNvPr>
          <p:cNvSpPr>
            <a:spLocks noGrp="1"/>
          </p:cNvSpPr>
          <p:nvPr>
            <p:ph type="dt" sz="half" idx="10"/>
          </p:nvPr>
        </p:nvSpPr>
        <p:spPr/>
        <p:txBody>
          <a:bodyPr/>
          <a:lstStyle/>
          <a:p>
            <a:fld id="{9ED2AC93-EE31-443D-8241-68A5E8F3CA1D}" type="datetimeFigureOut">
              <a:rPr lang="en-US" smtClean="0"/>
              <a:t>02-Oct-23</a:t>
            </a:fld>
            <a:endParaRPr lang="en-US"/>
          </a:p>
        </p:txBody>
      </p:sp>
      <p:sp>
        <p:nvSpPr>
          <p:cNvPr id="5" name="Footer Placeholder 4">
            <a:extLst>
              <a:ext uri="{FF2B5EF4-FFF2-40B4-BE49-F238E27FC236}">
                <a16:creationId xmlns:a16="http://schemas.microsoft.com/office/drawing/2014/main" id="{3306F428-21F9-495A-89B6-99924B6EF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1D95B0-6772-4C09-B4F7-6EE8C594AE46}"/>
              </a:ext>
            </a:extLst>
          </p:cNvPr>
          <p:cNvSpPr>
            <a:spLocks noGrp="1"/>
          </p:cNvSpPr>
          <p:nvPr>
            <p:ph type="sldNum" sz="quarter" idx="12"/>
          </p:nvPr>
        </p:nvSpPr>
        <p:spPr/>
        <p:txBody>
          <a:bodyPr/>
          <a:lstStyle/>
          <a:p>
            <a:fld id="{7D49241F-7AE3-46E1-B7DA-7DFB0DD86921}" type="slidenum">
              <a:rPr lang="en-US" smtClean="0"/>
              <a:t>‹#›</a:t>
            </a:fld>
            <a:endParaRPr lang="en-US"/>
          </a:p>
        </p:txBody>
      </p:sp>
    </p:spTree>
    <p:extLst>
      <p:ext uri="{BB962C8B-B14F-4D97-AF65-F5344CB8AC3E}">
        <p14:creationId xmlns:p14="http://schemas.microsoft.com/office/powerpoint/2010/main" val="2708696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8A1D7-F21E-4E76-A484-16C68F565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DF981B-E703-4AD9-A74C-2D943F897C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A58494-03A0-4DDC-9922-248D05EA4D7A}"/>
              </a:ext>
            </a:extLst>
          </p:cNvPr>
          <p:cNvSpPr>
            <a:spLocks noGrp="1"/>
          </p:cNvSpPr>
          <p:nvPr>
            <p:ph type="dt" sz="half" idx="10"/>
          </p:nvPr>
        </p:nvSpPr>
        <p:spPr/>
        <p:txBody>
          <a:bodyPr/>
          <a:lstStyle/>
          <a:p>
            <a:fld id="{9ED2AC93-EE31-443D-8241-68A5E8F3CA1D}" type="datetimeFigureOut">
              <a:rPr lang="en-US" smtClean="0"/>
              <a:t>02-Oct-23</a:t>
            </a:fld>
            <a:endParaRPr lang="en-US"/>
          </a:p>
        </p:txBody>
      </p:sp>
      <p:sp>
        <p:nvSpPr>
          <p:cNvPr id="5" name="Footer Placeholder 4">
            <a:extLst>
              <a:ext uri="{FF2B5EF4-FFF2-40B4-BE49-F238E27FC236}">
                <a16:creationId xmlns:a16="http://schemas.microsoft.com/office/drawing/2014/main" id="{884463D3-C0FE-4A89-95ED-ABC498BB06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BED24-9D91-4EA2-AECE-DF7352AC3163}"/>
              </a:ext>
            </a:extLst>
          </p:cNvPr>
          <p:cNvSpPr>
            <a:spLocks noGrp="1"/>
          </p:cNvSpPr>
          <p:nvPr>
            <p:ph type="sldNum" sz="quarter" idx="12"/>
          </p:nvPr>
        </p:nvSpPr>
        <p:spPr/>
        <p:txBody>
          <a:bodyPr/>
          <a:lstStyle/>
          <a:p>
            <a:fld id="{7D49241F-7AE3-46E1-B7DA-7DFB0DD86921}" type="slidenum">
              <a:rPr lang="en-US" smtClean="0"/>
              <a:t>‹#›</a:t>
            </a:fld>
            <a:endParaRPr lang="en-US"/>
          </a:p>
        </p:txBody>
      </p:sp>
    </p:spTree>
    <p:extLst>
      <p:ext uri="{BB962C8B-B14F-4D97-AF65-F5344CB8AC3E}">
        <p14:creationId xmlns:p14="http://schemas.microsoft.com/office/powerpoint/2010/main" val="3989091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8E05-27D1-4C24-B016-CB9CF37657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F18916-2E70-4E47-8ADF-B7CA8925BB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31160-4A56-453A-9DAD-F8996AADB466}"/>
              </a:ext>
            </a:extLst>
          </p:cNvPr>
          <p:cNvSpPr>
            <a:spLocks noGrp="1"/>
          </p:cNvSpPr>
          <p:nvPr>
            <p:ph type="dt" sz="half" idx="10"/>
          </p:nvPr>
        </p:nvSpPr>
        <p:spPr/>
        <p:txBody>
          <a:bodyPr/>
          <a:lstStyle/>
          <a:p>
            <a:fld id="{9ED2AC93-EE31-443D-8241-68A5E8F3CA1D}" type="datetimeFigureOut">
              <a:rPr lang="en-US" smtClean="0"/>
              <a:t>02-Oct-23</a:t>
            </a:fld>
            <a:endParaRPr lang="en-US"/>
          </a:p>
        </p:txBody>
      </p:sp>
      <p:sp>
        <p:nvSpPr>
          <p:cNvPr id="5" name="Footer Placeholder 4">
            <a:extLst>
              <a:ext uri="{FF2B5EF4-FFF2-40B4-BE49-F238E27FC236}">
                <a16:creationId xmlns:a16="http://schemas.microsoft.com/office/drawing/2014/main" id="{C16177B8-1BD4-4954-B801-66446D7A1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EDF459-D499-4DB4-AFDC-09662C8D032D}"/>
              </a:ext>
            </a:extLst>
          </p:cNvPr>
          <p:cNvSpPr>
            <a:spLocks noGrp="1"/>
          </p:cNvSpPr>
          <p:nvPr>
            <p:ph type="sldNum" sz="quarter" idx="12"/>
          </p:nvPr>
        </p:nvSpPr>
        <p:spPr/>
        <p:txBody>
          <a:bodyPr/>
          <a:lstStyle/>
          <a:p>
            <a:fld id="{7D49241F-7AE3-46E1-B7DA-7DFB0DD86921}" type="slidenum">
              <a:rPr lang="en-US" smtClean="0"/>
              <a:t>‹#›</a:t>
            </a:fld>
            <a:endParaRPr lang="en-US"/>
          </a:p>
        </p:txBody>
      </p:sp>
    </p:spTree>
    <p:extLst>
      <p:ext uri="{BB962C8B-B14F-4D97-AF65-F5344CB8AC3E}">
        <p14:creationId xmlns:p14="http://schemas.microsoft.com/office/powerpoint/2010/main" val="2449055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958C2-7B6D-46A4-B45C-86FFBB8EA1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3D27B4-E6CD-4BFA-81B5-82AA97BDD6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5E0296-976C-4385-AB87-A7EDC7E669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1886DF-6B96-45F2-8AC7-AA503FF738D4}"/>
              </a:ext>
            </a:extLst>
          </p:cNvPr>
          <p:cNvSpPr>
            <a:spLocks noGrp="1"/>
          </p:cNvSpPr>
          <p:nvPr>
            <p:ph type="dt" sz="half" idx="10"/>
          </p:nvPr>
        </p:nvSpPr>
        <p:spPr/>
        <p:txBody>
          <a:bodyPr/>
          <a:lstStyle/>
          <a:p>
            <a:fld id="{9ED2AC93-EE31-443D-8241-68A5E8F3CA1D}" type="datetimeFigureOut">
              <a:rPr lang="en-US" smtClean="0"/>
              <a:t>02-Oct-23</a:t>
            </a:fld>
            <a:endParaRPr lang="en-US"/>
          </a:p>
        </p:txBody>
      </p:sp>
      <p:sp>
        <p:nvSpPr>
          <p:cNvPr id="6" name="Footer Placeholder 5">
            <a:extLst>
              <a:ext uri="{FF2B5EF4-FFF2-40B4-BE49-F238E27FC236}">
                <a16:creationId xmlns:a16="http://schemas.microsoft.com/office/drawing/2014/main" id="{79EF3CAC-A821-49E1-BE12-008226EF89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3752F-8FF2-414E-8679-CD957D9BB392}"/>
              </a:ext>
            </a:extLst>
          </p:cNvPr>
          <p:cNvSpPr>
            <a:spLocks noGrp="1"/>
          </p:cNvSpPr>
          <p:nvPr>
            <p:ph type="sldNum" sz="quarter" idx="12"/>
          </p:nvPr>
        </p:nvSpPr>
        <p:spPr/>
        <p:txBody>
          <a:bodyPr/>
          <a:lstStyle/>
          <a:p>
            <a:fld id="{7D49241F-7AE3-46E1-B7DA-7DFB0DD86921}" type="slidenum">
              <a:rPr lang="en-US" smtClean="0"/>
              <a:t>‹#›</a:t>
            </a:fld>
            <a:endParaRPr lang="en-US"/>
          </a:p>
        </p:txBody>
      </p:sp>
    </p:spTree>
    <p:extLst>
      <p:ext uri="{BB962C8B-B14F-4D97-AF65-F5344CB8AC3E}">
        <p14:creationId xmlns:p14="http://schemas.microsoft.com/office/powerpoint/2010/main" val="94042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0D6C1-178C-45AC-BA5F-27150D2AF0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F98277-D230-4D96-85FB-7A8EDFDD3F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099797-1316-4CF8-A8BA-29C05E0FBC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C67883-4454-4035-BB88-0FF63A85A8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2E3582-CF37-44A3-98F5-EE341F17F6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9E854C-9823-48F7-A8A3-3DD9321A2063}"/>
              </a:ext>
            </a:extLst>
          </p:cNvPr>
          <p:cNvSpPr>
            <a:spLocks noGrp="1"/>
          </p:cNvSpPr>
          <p:nvPr>
            <p:ph type="dt" sz="half" idx="10"/>
          </p:nvPr>
        </p:nvSpPr>
        <p:spPr/>
        <p:txBody>
          <a:bodyPr/>
          <a:lstStyle/>
          <a:p>
            <a:fld id="{9ED2AC93-EE31-443D-8241-68A5E8F3CA1D}" type="datetimeFigureOut">
              <a:rPr lang="en-US" smtClean="0"/>
              <a:t>02-Oct-23</a:t>
            </a:fld>
            <a:endParaRPr lang="en-US"/>
          </a:p>
        </p:txBody>
      </p:sp>
      <p:sp>
        <p:nvSpPr>
          <p:cNvPr id="8" name="Footer Placeholder 7">
            <a:extLst>
              <a:ext uri="{FF2B5EF4-FFF2-40B4-BE49-F238E27FC236}">
                <a16:creationId xmlns:a16="http://schemas.microsoft.com/office/drawing/2014/main" id="{4C4696FA-EE43-4D8D-851A-75405EDAD2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585F3B-041E-4F88-9681-F17229CD1B7B}"/>
              </a:ext>
            </a:extLst>
          </p:cNvPr>
          <p:cNvSpPr>
            <a:spLocks noGrp="1"/>
          </p:cNvSpPr>
          <p:nvPr>
            <p:ph type="sldNum" sz="quarter" idx="12"/>
          </p:nvPr>
        </p:nvSpPr>
        <p:spPr/>
        <p:txBody>
          <a:bodyPr/>
          <a:lstStyle/>
          <a:p>
            <a:fld id="{7D49241F-7AE3-46E1-B7DA-7DFB0DD86921}" type="slidenum">
              <a:rPr lang="en-US" smtClean="0"/>
              <a:t>‹#›</a:t>
            </a:fld>
            <a:endParaRPr lang="en-US"/>
          </a:p>
        </p:txBody>
      </p:sp>
    </p:spTree>
    <p:extLst>
      <p:ext uri="{BB962C8B-B14F-4D97-AF65-F5344CB8AC3E}">
        <p14:creationId xmlns:p14="http://schemas.microsoft.com/office/powerpoint/2010/main" val="2020345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7FF5E-AE62-4EA6-B28F-41564F72CA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F8754B-1E16-44ED-B80D-67C951CE2B7D}"/>
              </a:ext>
            </a:extLst>
          </p:cNvPr>
          <p:cNvSpPr>
            <a:spLocks noGrp="1"/>
          </p:cNvSpPr>
          <p:nvPr>
            <p:ph type="dt" sz="half" idx="10"/>
          </p:nvPr>
        </p:nvSpPr>
        <p:spPr/>
        <p:txBody>
          <a:bodyPr/>
          <a:lstStyle/>
          <a:p>
            <a:fld id="{9ED2AC93-EE31-443D-8241-68A5E8F3CA1D}" type="datetimeFigureOut">
              <a:rPr lang="en-US" smtClean="0"/>
              <a:t>02-Oct-23</a:t>
            </a:fld>
            <a:endParaRPr lang="en-US"/>
          </a:p>
        </p:txBody>
      </p:sp>
      <p:sp>
        <p:nvSpPr>
          <p:cNvPr id="4" name="Footer Placeholder 3">
            <a:extLst>
              <a:ext uri="{FF2B5EF4-FFF2-40B4-BE49-F238E27FC236}">
                <a16:creationId xmlns:a16="http://schemas.microsoft.com/office/drawing/2014/main" id="{01ACF76A-DDD2-48DB-9CC2-2300B21ED7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E2A6A6-99A6-4DC9-9228-C9D65F760A12}"/>
              </a:ext>
            </a:extLst>
          </p:cNvPr>
          <p:cNvSpPr>
            <a:spLocks noGrp="1"/>
          </p:cNvSpPr>
          <p:nvPr>
            <p:ph type="sldNum" sz="quarter" idx="12"/>
          </p:nvPr>
        </p:nvSpPr>
        <p:spPr/>
        <p:txBody>
          <a:bodyPr/>
          <a:lstStyle/>
          <a:p>
            <a:fld id="{7D49241F-7AE3-46E1-B7DA-7DFB0DD86921}" type="slidenum">
              <a:rPr lang="en-US" smtClean="0"/>
              <a:t>‹#›</a:t>
            </a:fld>
            <a:endParaRPr lang="en-US"/>
          </a:p>
        </p:txBody>
      </p:sp>
    </p:spTree>
    <p:extLst>
      <p:ext uri="{BB962C8B-B14F-4D97-AF65-F5344CB8AC3E}">
        <p14:creationId xmlns:p14="http://schemas.microsoft.com/office/powerpoint/2010/main" val="441831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CA81F9-7A2C-41D1-A3A4-8412BBDF4531}"/>
              </a:ext>
            </a:extLst>
          </p:cNvPr>
          <p:cNvSpPr>
            <a:spLocks noGrp="1"/>
          </p:cNvSpPr>
          <p:nvPr>
            <p:ph type="dt" sz="half" idx="10"/>
          </p:nvPr>
        </p:nvSpPr>
        <p:spPr/>
        <p:txBody>
          <a:bodyPr/>
          <a:lstStyle/>
          <a:p>
            <a:fld id="{9ED2AC93-EE31-443D-8241-68A5E8F3CA1D}" type="datetimeFigureOut">
              <a:rPr lang="en-US" smtClean="0"/>
              <a:t>02-Oct-23</a:t>
            </a:fld>
            <a:endParaRPr lang="en-US"/>
          </a:p>
        </p:txBody>
      </p:sp>
      <p:sp>
        <p:nvSpPr>
          <p:cNvPr id="3" name="Footer Placeholder 2">
            <a:extLst>
              <a:ext uri="{FF2B5EF4-FFF2-40B4-BE49-F238E27FC236}">
                <a16:creationId xmlns:a16="http://schemas.microsoft.com/office/drawing/2014/main" id="{D8F38562-5664-4E0E-B56D-C28E288801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EF319E-51A8-4EA1-9885-D2644C970421}"/>
              </a:ext>
            </a:extLst>
          </p:cNvPr>
          <p:cNvSpPr>
            <a:spLocks noGrp="1"/>
          </p:cNvSpPr>
          <p:nvPr>
            <p:ph type="sldNum" sz="quarter" idx="12"/>
          </p:nvPr>
        </p:nvSpPr>
        <p:spPr/>
        <p:txBody>
          <a:bodyPr/>
          <a:lstStyle/>
          <a:p>
            <a:fld id="{7D49241F-7AE3-46E1-B7DA-7DFB0DD86921}" type="slidenum">
              <a:rPr lang="en-US" smtClean="0"/>
              <a:t>‹#›</a:t>
            </a:fld>
            <a:endParaRPr lang="en-US"/>
          </a:p>
        </p:txBody>
      </p:sp>
    </p:spTree>
    <p:extLst>
      <p:ext uri="{BB962C8B-B14F-4D97-AF65-F5344CB8AC3E}">
        <p14:creationId xmlns:p14="http://schemas.microsoft.com/office/powerpoint/2010/main" val="3993630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2029-C777-49B6-859E-2D5E6E7788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7CBA60-84D8-4480-83AC-BD21718610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374AE2-C370-40AD-B79C-0710BF4DC3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4145E-43E2-41B3-BD07-EE8472626B39}"/>
              </a:ext>
            </a:extLst>
          </p:cNvPr>
          <p:cNvSpPr>
            <a:spLocks noGrp="1"/>
          </p:cNvSpPr>
          <p:nvPr>
            <p:ph type="dt" sz="half" idx="10"/>
          </p:nvPr>
        </p:nvSpPr>
        <p:spPr/>
        <p:txBody>
          <a:bodyPr/>
          <a:lstStyle/>
          <a:p>
            <a:fld id="{9ED2AC93-EE31-443D-8241-68A5E8F3CA1D}" type="datetimeFigureOut">
              <a:rPr lang="en-US" smtClean="0"/>
              <a:t>02-Oct-23</a:t>
            </a:fld>
            <a:endParaRPr lang="en-US"/>
          </a:p>
        </p:txBody>
      </p:sp>
      <p:sp>
        <p:nvSpPr>
          <p:cNvPr id="6" name="Footer Placeholder 5">
            <a:extLst>
              <a:ext uri="{FF2B5EF4-FFF2-40B4-BE49-F238E27FC236}">
                <a16:creationId xmlns:a16="http://schemas.microsoft.com/office/drawing/2014/main" id="{410C18EC-1304-45E1-82ED-393007A2FD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A64047-D621-43A8-8680-8474F8059998}"/>
              </a:ext>
            </a:extLst>
          </p:cNvPr>
          <p:cNvSpPr>
            <a:spLocks noGrp="1"/>
          </p:cNvSpPr>
          <p:nvPr>
            <p:ph type="sldNum" sz="quarter" idx="12"/>
          </p:nvPr>
        </p:nvSpPr>
        <p:spPr/>
        <p:txBody>
          <a:bodyPr/>
          <a:lstStyle/>
          <a:p>
            <a:fld id="{7D49241F-7AE3-46E1-B7DA-7DFB0DD86921}" type="slidenum">
              <a:rPr lang="en-US" smtClean="0"/>
              <a:t>‹#›</a:t>
            </a:fld>
            <a:endParaRPr lang="en-US"/>
          </a:p>
        </p:txBody>
      </p:sp>
    </p:spTree>
    <p:extLst>
      <p:ext uri="{BB962C8B-B14F-4D97-AF65-F5344CB8AC3E}">
        <p14:creationId xmlns:p14="http://schemas.microsoft.com/office/powerpoint/2010/main" val="3689410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342B-AA22-4195-B0F0-35A72C6E07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EAB5F7-FFE3-4216-B845-3E102B28B2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69B725-A6FB-4D2A-9BF0-FA9B31958E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E5C1D1-A74C-4440-B9B1-265C13418091}"/>
              </a:ext>
            </a:extLst>
          </p:cNvPr>
          <p:cNvSpPr>
            <a:spLocks noGrp="1"/>
          </p:cNvSpPr>
          <p:nvPr>
            <p:ph type="dt" sz="half" idx="10"/>
          </p:nvPr>
        </p:nvSpPr>
        <p:spPr/>
        <p:txBody>
          <a:bodyPr/>
          <a:lstStyle/>
          <a:p>
            <a:fld id="{9ED2AC93-EE31-443D-8241-68A5E8F3CA1D}" type="datetimeFigureOut">
              <a:rPr lang="en-US" smtClean="0"/>
              <a:t>02-Oct-23</a:t>
            </a:fld>
            <a:endParaRPr lang="en-US"/>
          </a:p>
        </p:txBody>
      </p:sp>
      <p:sp>
        <p:nvSpPr>
          <p:cNvPr id="6" name="Footer Placeholder 5">
            <a:extLst>
              <a:ext uri="{FF2B5EF4-FFF2-40B4-BE49-F238E27FC236}">
                <a16:creationId xmlns:a16="http://schemas.microsoft.com/office/drawing/2014/main" id="{8FED830F-5AA3-492F-BD78-6FFAFDA563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39883E-30DF-455C-B47B-0FAB1D650BA8}"/>
              </a:ext>
            </a:extLst>
          </p:cNvPr>
          <p:cNvSpPr>
            <a:spLocks noGrp="1"/>
          </p:cNvSpPr>
          <p:nvPr>
            <p:ph type="sldNum" sz="quarter" idx="12"/>
          </p:nvPr>
        </p:nvSpPr>
        <p:spPr/>
        <p:txBody>
          <a:bodyPr/>
          <a:lstStyle/>
          <a:p>
            <a:fld id="{7D49241F-7AE3-46E1-B7DA-7DFB0DD86921}" type="slidenum">
              <a:rPr lang="en-US" smtClean="0"/>
              <a:t>‹#›</a:t>
            </a:fld>
            <a:endParaRPr lang="en-US"/>
          </a:p>
        </p:txBody>
      </p:sp>
    </p:spTree>
    <p:extLst>
      <p:ext uri="{BB962C8B-B14F-4D97-AF65-F5344CB8AC3E}">
        <p14:creationId xmlns:p14="http://schemas.microsoft.com/office/powerpoint/2010/main" val="2306712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1C99DC-7917-48DC-9769-1FC3C87521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3C4CD6-F6EF-48D9-B2C3-3543392F01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412AF1-8CC1-46D4-BB74-9104620B9E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D2AC93-EE31-443D-8241-68A5E8F3CA1D}" type="datetimeFigureOut">
              <a:rPr lang="en-US" smtClean="0"/>
              <a:t>02-Oct-23</a:t>
            </a:fld>
            <a:endParaRPr lang="en-US"/>
          </a:p>
        </p:txBody>
      </p:sp>
      <p:sp>
        <p:nvSpPr>
          <p:cNvPr id="5" name="Footer Placeholder 4">
            <a:extLst>
              <a:ext uri="{FF2B5EF4-FFF2-40B4-BE49-F238E27FC236}">
                <a16:creationId xmlns:a16="http://schemas.microsoft.com/office/drawing/2014/main" id="{FBCBDF4B-F31D-4D5B-A15E-86D2D777E9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6F1000-F6A6-4818-AF3F-0EFA690639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49241F-7AE3-46E1-B7DA-7DFB0DD86921}" type="slidenum">
              <a:rPr lang="en-US" smtClean="0"/>
              <a:t>‹#›</a:t>
            </a:fld>
            <a:endParaRPr lang="en-US"/>
          </a:p>
        </p:txBody>
      </p:sp>
    </p:spTree>
    <p:extLst>
      <p:ext uri="{BB962C8B-B14F-4D97-AF65-F5344CB8AC3E}">
        <p14:creationId xmlns:p14="http://schemas.microsoft.com/office/powerpoint/2010/main" val="3981529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enor.com/view/meme-angry-mad-toddler-hair-brush-gif-16673784" TargetMode="External"/><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ocsmag.com/mining-for-educatio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ocsmag.com/mining-for-educati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fourminutebooks.com/brave-new-world-quotes/" TargetMode="External"/><Relationship Id="rId4" Type="http://schemas.openxmlformats.org/officeDocument/2006/relationships/hyperlink" Target="https://www.ideology-theory-practice.org/uploads/1/3/5/5/135563566/050_orig.jp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keepmeme.com/meme/black-guy-smiles-at-camera-poker-face-meme" TargetMode="External"/><Relationship Id="rId5" Type="http://schemas.openxmlformats.org/officeDocument/2006/relationships/image" Target="../media/image3.jpeg"/><Relationship Id="rId4" Type="http://schemas.openxmlformats.org/officeDocument/2006/relationships/hyperlink" Target="https://blogs.cornell.edu/info2040/2014/09/28/chimpanzee-intelligence-mans-closest-relative-outwits-humans-in-game-theory-test/"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americanhistory.si.edu/collections/search/object/nmah_739237" TargetMode="External"/><Relationship Id="rId7" Type="http://schemas.openxmlformats.org/officeDocument/2006/relationships/hyperlink" Target="https://www.bbc.com/culture/article/20140113-how-her-makes-sci-fi-smart-again" TargetMode="Externa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hyperlink" Target="https://depositphotos.com/photo/funny-cat-playing-robot-vacuum-cleaner-pet-friendly-smart-vacuum-391578654.html" TargetMode="Externa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americanhistory.si.edu/collections/search/object/nmah_739237" TargetMode="External"/><Relationship Id="rId7" Type="http://schemas.openxmlformats.org/officeDocument/2006/relationships/hyperlink" Target="https://www.bbc.com/culture/article/20140113-how-her-makes-sci-fi-smart-again" TargetMode="Externa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hyperlink" Target="https://depositphotos.com/photo/funny-cat-playing-robot-vacuum-cleaner-pet-friendly-smart-vacuum-391578654.html" TargetMode="Externa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8" Type="http://schemas.openxmlformats.org/officeDocument/2006/relationships/hyperlink" Target="https://www.rsipvision.com/ai-based-3d-total-hip-replacement/" TargetMode="External"/><Relationship Id="rId3" Type="http://schemas.openxmlformats.org/officeDocument/2006/relationships/image" Target="../media/image8.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deepmind.com/blog/alphafold-a-solution-to-a-50-year-old-grand-challenge-in-biology" TargetMode="External"/><Relationship Id="rId11" Type="http://schemas.openxmlformats.org/officeDocument/2006/relationships/hyperlink" Target="https://sketch.metademolab.com/" TargetMode="External"/><Relationship Id="rId5" Type="http://schemas.openxmlformats.org/officeDocument/2006/relationships/image" Target="../media/image9.gif"/><Relationship Id="rId10" Type="http://schemas.openxmlformats.org/officeDocument/2006/relationships/image" Target="../media/image12.gif"/><Relationship Id="rId4" Type="http://schemas.openxmlformats.org/officeDocument/2006/relationships/hyperlink" Target="https://en.wikipedia.org/wiki/System" TargetMode="Externa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www.dailymail.co.uk/news/article-2435688/The-average-woman-revealed-Study-blends-thousands-faces-worlds-women-look-like.html" TargetMode="External"/><Relationship Id="rId2" Type="http://schemas.openxmlformats.org/officeDocument/2006/relationships/image" Target="../media/image1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3EF29-5E23-4A3A-8764-78DAD10248DC}"/>
              </a:ext>
            </a:extLst>
          </p:cNvPr>
          <p:cNvSpPr>
            <a:spLocks noGrp="1"/>
          </p:cNvSpPr>
          <p:nvPr>
            <p:ph type="ctrTitle"/>
          </p:nvPr>
        </p:nvSpPr>
        <p:spPr/>
        <p:txBody>
          <a:bodyPr>
            <a:normAutofit fontScale="90000"/>
          </a:bodyPr>
          <a:lstStyle/>
          <a:p>
            <a:r>
              <a:rPr lang="en-US" dirty="0"/>
              <a:t>Artificial Intelligence</a:t>
            </a:r>
            <a:br>
              <a:rPr lang="en-US" dirty="0"/>
            </a:br>
            <a:r>
              <a:rPr lang="en-US" dirty="0"/>
              <a:t>&amp;</a:t>
            </a:r>
            <a:br>
              <a:rPr lang="en-US" dirty="0"/>
            </a:br>
            <a:r>
              <a:rPr lang="en-US" dirty="0"/>
              <a:t>Convergence of Ideas</a:t>
            </a:r>
          </a:p>
        </p:txBody>
      </p:sp>
      <p:sp>
        <p:nvSpPr>
          <p:cNvPr id="3" name="Subtitle 2">
            <a:extLst>
              <a:ext uri="{FF2B5EF4-FFF2-40B4-BE49-F238E27FC236}">
                <a16:creationId xmlns:a16="http://schemas.microsoft.com/office/drawing/2014/main" id="{233D2A38-240B-4443-A190-06C7D70B9890}"/>
              </a:ext>
            </a:extLst>
          </p:cNvPr>
          <p:cNvSpPr>
            <a:spLocks noGrp="1"/>
          </p:cNvSpPr>
          <p:nvPr>
            <p:ph type="subTitle" idx="1"/>
          </p:nvPr>
        </p:nvSpPr>
        <p:spPr>
          <a:xfrm>
            <a:off x="1524000" y="5024438"/>
            <a:ext cx="9144000" cy="1655762"/>
          </a:xfrm>
        </p:spPr>
        <p:txBody>
          <a:bodyPr/>
          <a:lstStyle/>
          <a:p>
            <a:r>
              <a:rPr lang="en-US" dirty="0" err="1"/>
              <a:t>Hamtak</a:t>
            </a:r>
            <a:r>
              <a:rPr lang="en-US" dirty="0"/>
              <a:t> (Karaj), 2 Oct 2023</a:t>
            </a:r>
          </a:p>
          <a:p>
            <a:r>
              <a:rPr lang="en-US" dirty="0" err="1"/>
              <a:t>Nikan</a:t>
            </a:r>
            <a:r>
              <a:rPr lang="en-US" dirty="0"/>
              <a:t> </a:t>
            </a:r>
            <a:r>
              <a:rPr lang="en-US" dirty="0" err="1"/>
              <a:t>Doosti</a:t>
            </a:r>
            <a:endParaRPr lang="en-US" dirty="0"/>
          </a:p>
        </p:txBody>
      </p:sp>
    </p:spTree>
    <p:extLst>
      <p:ext uri="{BB962C8B-B14F-4D97-AF65-F5344CB8AC3E}">
        <p14:creationId xmlns:p14="http://schemas.microsoft.com/office/powerpoint/2010/main" val="3301026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30780-E4BE-4888-806A-23AC33DBE930}"/>
              </a:ext>
            </a:extLst>
          </p:cNvPr>
          <p:cNvSpPr>
            <a:spLocks noGrp="1"/>
          </p:cNvSpPr>
          <p:nvPr>
            <p:ph type="title"/>
          </p:nvPr>
        </p:nvSpPr>
        <p:spPr/>
        <p:txBody>
          <a:bodyPr/>
          <a:lstStyle/>
          <a:p>
            <a:r>
              <a:rPr lang="en-US" dirty="0"/>
              <a:t>For “people” AI is:</a:t>
            </a:r>
          </a:p>
        </p:txBody>
      </p:sp>
      <p:cxnSp>
        <p:nvCxnSpPr>
          <p:cNvPr id="5" name="Connector: Curved 4">
            <a:extLst>
              <a:ext uri="{FF2B5EF4-FFF2-40B4-BE49-F238E27FC236}">
                <a16:creationId xmlns:a16="http://schemas.microsoft.com/office/drawing/2014/main" id="{751B20F6-B750-41C1-BFAB-A163B1932D9D}"/>
              </a:ext>
            </a:extLst>
          </p:cNvPr>
          <p:cNvCxnSpPr>
            <a:cxnSpLocks/>
            <a:endCxn id="7" idx="1"/>
          </p:cNvCxnSpPr>
          <p:nvPr/>
        </p:nvCxnSpPr>
        <p:spPr>
          <a:xfrm>
            <a:off x="3310467" y="1690688"/>
            <a:ext cx="1075266" cy="874712"/>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106000A-3848-43B6-B05D-DC51599262E9}"/>
              </a:ext>
            </a:extLst>
          </p:cNvPr>
          <p:cNvSpPr txBox="1"/>
          <p:nvPr/>
        </p:nvSpPr>
        <p:spPr>
          <a:xfrm>
            <a:off x="4385733" y="2334567"/>
            <a:ext cx="6096000" cy="461665"/>
          </a:xfrm>
          <a:prstGeom prst="rect">
            <a:avLst/>
          </a:prstGeom>
          <a:noFill/>
        </p:spPr>
        <p:txBody>
          <a:bodyPr wrap="square">
            <a:spAutoFit/>
          </a:bodyPr>
          <a:lstStyle/>
          <a:p>
            <a:r>
              <a:rPr lang="en-US" sz="2400" dirty="0"/>
              <a:t>Just another “</a:t>
            </a:r>
            <a:r>
              <a:rPr lang="en-US" sz="2400" dirty="0">
                <a:solidFill>
                  <a:schemeClr val="tx2">
                    <a:lumMod val="60000"/>
                    <a:lumOff val="40000"/>
                  </a:schemeClr>
                </a:solidFill>
              </a:rPr>
              <a:t>tool</a:t>
            </a:r>
            <a:r>
              <a:rPr lang="en-US" sz="2400" dirty="0"/>
              <a:t>” to be (</a:t>
            </a:r>
            <a:r>
              <a:rPr lang="en-US" sz="2400" dirty="0">
                <a:solidFill>
                  <a:srgbClr val="FF0000"/>
                </a:solidFill>
              </a:rPr>
              <a:t>ab</a:t>
            </a:r>
            <a:r>
              <a:rPr lang="en-US" sz="2400" dirty="0"/>
              <a:t>)</a:t>
            </a:r>
            <a:r>
              <a:rPr lang="en-US" sz="2400" dirty="0">
                <a:solidFill>
                  <a:schemeClr val="accent6"/>
                </a:solidFill>
              </a:rPr>
              <a:t>used</a:t>
            </a:r>
          </a:p>
        </p:txBody>
      </p:sp>
      <p:sp>
        <p:nvSpPr>
          <p:cNvPr id="11" name="Freeform: Shape 10">
            <a:extLst>
              <a:ext uri="{FF2B5EF4-FFF2-40B4-BE49-F238E27FC236}">
                <a16:creationId xmlns:a16="http://schemas.microsoft.com/office/drawing/2014/main" id="{675FCEA4-0D4C-48CE-AF6F-2E7A58140EAC}"/>
              </a:ext>
            </a:extLst>
          </p:cNvPr>
          <p:cNvSpPr/>
          <p:nvPr/>
        </p:nvSpPr>
        <p:spPr>
          <a:xfrm>
            <a:off x="6375400" y="1913302"/>
            <a:ext cx="1522227" cy="532568"/>
          </a:xfrm>
          <a:custGeom>
            <a:avLst/>
            <a:gdLst>
              <a:gd name="connsiteX0" fmla="*/ 0 w 1522227"/>
              <a:gd name="connsiteY0" fmla="*/ 431965 h 532568"/>
              <a:gd name="connsiteX1" fmla="*/ 541867 w 1522227"/>
              <a:gd name="connsiteY1" fmla="*/ 165 h 532568"/>
              <a:gd name="connsiteX2" fmla="*/ 1422400 w 1522227"/>
              <a:gd name="connsiteY2" fmla="*/ 474298 h 532568"/>
              <a:gd name="connsiteX3" fmla="*/ 1464733 w 1522227"/>
              <a:gd name="connsiteY3" fmla="*/ 508165 h 532568"/>
            </a:gdLst>
            <a:ahLst/>
            <a:cxnLst>
              <a:cxn ang="0">
                <a:pos x="connsiteX0" y="connsiteY0"/>
              </a:cxn>
              <a:cxn ang="0">
                <a:pos x="connsiteX1" y="connsiteY1"/>
              </a:cxn>
              <a:cxn ang="0">
                <a:pos x="connsiteX2" y="connsiteY2"/>
              </a:cxn>
              <a:cxn ang="0">
                <a:pos x="connsiteX3" y="connsiteY3"/>
              </a:cxn>
            </a:cxnLst>
            <a:rect l="l" t="t" r="r" b="b"/>
            <a:pathLst>
              <a:path w="1522227" h="532568">
                <a:moveTo>
                  <a:pt x="0" y="431965"/>
                </a:moveTo>
                <a:cubicBezTo>
                  <a:pt x="152400" y="212537"/>
                  <a:pt x="304800" y="-6890"/>
                  <a:pt x="541867" y="165"/>
                </a:cubicBezTo>
                <a:cubicBezTo>
                  <a:pt x="778934" y="7220"/>
                  <a:pt x="1268589" y="389631"/>
                  <a:pt x="1422400" y="474298"/>
                </a:cubicBezTo>
                <a:cubicBezTo>
                  <a:pt x="1576211" y="558965"/>
                  <a:pt x="1520472" y="533565"/>
                  <a:pt x="1464733" y="508165"/>
                </a:cubicBezTo>
              </a:path>
            </a:pathLst>
          </a:custGeom>
          <a:ln>
            <a:solidFill>
              <a:srgbClr val="FF0000"/>
            </a:solidFill>
            <a:headEnd type="oval" w="med" len="med"/>
            <a:tailEnd type="triangl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4" name="Freeform: Shape 13">
            <a:extLst>
              <a:ext uri="{FF2B5EF4-FFF2-40B4-BE49-F238E27FC236}">
                <a16:creationId xmlns:a16="http://schemas.microsoft.com/office/drawing/2014/main" id="{A03D44A2-4497-4369-94A5-55836BA23E84}"/>
              </a:ext>
            </a:extLst>
          </p:cNvPr>
          <p:cNvSpPr/>
          <p:nvPr/>
        </p:nvSpPr>
        <p:spPr>
          <a:xfrm>
            <a:off x="6383867" y="2711987"/>
            <a:ext cx="2111293" cy="573134"/>
          </a:xfrm>
          <a:custGeom>
            <a:avLst/>
            <a:gdLst>
              <a:gd name="connsiteX0" fmla="*/ 0 w 2111293"/>
              <a:gd name="connsiteY0" fmla="*/ 90480 h 573134"/>
              <a:gd name="connsiteX1" fmla="*/ 804333 w 2111293"/>
              <a:gd name="connsiteY1" fmla="*/ 573080 h 573134"/>
              <a:gd name="connsiteX2" fmla="*/ 1964266 w 2111293"/>
              <a:gd name="connsiteY2" fmla="*/ 65080 h 573134"/>
              <a:gd name="connsiteX3" fmla="*/ 2057400 w 2111293"/>
              <a:gd name="connsiteY3" fmla="*/ 22746 h 573134"/>
            </a:gdLst>
            <a:ahLst/>
            <a:cxnLst>
              <a:cxn ang="0">
                <a:pos x="connsiteX0" y="connsiteY0"/>
              </a:cxn>
              <a:cxn ang="0">
                <a:pos x="connsiteX1" y="connsiteY1"/>
              </a:cxn>
              <a:cxn ang="0">
                <a:pos x="connsiteX2" y="connsiteY2"/>
              </a:cxn>
              <a:cxn ang="0">
                <a:pos x="connsiteX3" y="connsiteY3"/>
              </a:cxn>
            </a:cxnLst>
            <a:rect l="l" t="t" r="r" b="b"/>
            <a:pathLst>
              <a:path w="2111293" h="573134">
                <a:moveTo>
                  <a:pt x="0" y="90480"/>
                </a:moveTo>
                <a:cubicBezTo>
                  <a:pt x="238477" y="333896"/>
                  <a:pt x="476955" y="577313"/>
                  <a:pt x="804333" y="573080"/>
                </a:cubicBezTo>
                <a:cubicBezTo>
                  <a:pt x="1131711" y="568847"/>
                  <a:pt x="1755422" y="156802"/>
                  <a:pt x="1964266" y="65080"/>
                </a:cubicBezTo>
                <a:cubicBezTo>
                  <a:pt x="2173111" y="-26642"/>
                  <a:pt x="2115255" y="-1948"/>
                  <a:pt x="2057400" y="22746"/>
                </a:cubicBezTo>
              </a:path>
            </a:pathLst>
          </a:custGeom>
          <a:ln>
            <a:solidFill>
              <a:srgbClr val="92D050"/>
            </a:solidFill>
            <a:headEnd type="oval" w="med" len="med"/>
            <a:tailEnd type="triangle" w="med" len="me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pic>
        <p:nvPicPr>
          <p:cNvPr id="2050" name="Picture 2" descr="بهترین روش پخت کیک رولتی سوییسی+ آموزش بی کلام با ترجمه کامل | | ویراز">
            <a:extLst>
              <a:ext uri="{FF2B5EF4-FFF2-40B4-BE49-F238E27FC236}">
                <a16:creationId xmlns:a16="http://schemas.microsoft.com/office/drawing/2014/main" id="{FE5CB3B3-5847-4932-8402-D5CB9249DC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07" t="23025" r="7544"/>
          <a:stretch/>
        </p:blipFill>
        <p:spPr bwMode="auto">
          <a:xfrm>
            <a:off x="4060819" y="3662541"/>
            <a:ext cx="4629162" cy="23876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629739-389D-42E6-9C0D-EF8B524A7259}"/>
              </a:ext>
            </a:extLst>
          </p:cNvPr>
          <p:cNvSpPr txBox="1"/>
          <p:nvPr/>
        </p:nvSpPr>
        <p:spPr>
          <a:xfrm>
            <a:off x="4970496" y="6058229"/>
            <a:ext cx="2809808" cy="369332"/>
          </a:xfrm>
          <a:prstGeom prst="rect">
            <a:avLst/>
          </a:prstGeom>
          <a:noFill/>
        </p:spPr>
        <p:txBody>
          <a:bodyPr wrap="none" rtlCol="0">
            <a:spAutoFit/>
          </a:bodyPr>
          <a:lstStyle/>
          <a:p>
            <a:r>
              <a:rPr lang="en-US" dirty="0"/>
              <a:t>AI is like the cream in a cake</a:t>
            </a:r>
          </a:p>
        </p:txBody>
      </p:sp>
    </p:spTree>
    <p:extLst>
      <p:ext uri="{BB962C8B-B14F-4D97-AF65-F5344CB8AC3E}">
        <p14:creationId xmlns:p14="http://schemas.microsoft.com/office/powerpoint/2010/main" val="2951516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95C3-3426-4E06-A8E4-82126D717A68}"/>
              </a:ext>
            </a:extLst>
          </p:cNvPr>
          <p:cNvSpPr>
            <a:spLocks noGrp="1"/>
          </p:cNvSpPr>
          <p:nvPr>
            <p:ph type="title"/>
          </p:nvPr>
        </p:nvSpPr>
        <p:spPr/>
        <p:txBody>
          <a:bodyPr/>
          <a:lstStyle/>
          <a:p>
            <a:r>
              <a:rPr lang="en-US" dirty="0"/>
              <a:t>Oligopoly</a:t>
            </a:r>
          </a:p>
        </p:txBody>
      </p:sp>
      <p:pic>
        <p:nvPicPr>
          <p:cNvPr id="4098" name="Picture 2" descr="What Makes a Market an Oligopoly? | St. Louis Fed">
            <a:extLst>
              <a:ext uri="{FF2B5EF4-FFF2-40B4-BE49-F238E27FC236}">
                <a16:creationId xmlns:a16="http://schemas.microsoft.com/office/drawing/2014/main" id="{F81FB4BD-9854-49B6-BDC4-AAAC0B9EC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966" y="2302933"/>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E16392-81F2-4217-BB95-3BDB64CFB6AC}"/>
              </a:ext>
            </a:extLst>
          </p:cNvPr>
          <p:cNvSpPr txBox="1"/>
          <p:nvPr/>
        </p:nvSpPr>
        <p:spPr>
          <a:xfrm>
            <a:off x="381000" y="3170535"/>
            <a:ext cx="6002867" cy="1200329"/>
          </a:xfrm>
          <a:prstGeom prst="rect">
            <a:avLst/>
          </a:prstGeom>
          <a:noFill/>
        </p:spPr>
        <p:txBody>
          <a:bodyPr wrap="square">
            <a:spAutoFit/>
          </a:bodyPr>
          <a:lstStyle/>
          <a:p>
            <a:r>
              <a:rPr lang="en-US" dirty="0"/>
              <a:t>An oligopoly is a market in which:</a:t>
            </a:r>
          </a:p>
          <a:p>
            <a:pPr marL="285750" indent="-285750">
              <a:buFont typeface="Wingdings" panose="05000000000000000000" pitchFamily="2" charset="2"/>
              <a:buChar char="§"/>
            </a:pPr>
            <a:r>
              <a:rPr lang="en-US" dirty="0"/>
              <a:t>control over an industry lies in the hands of a few large sellers</a:t>
            </a:r>
          </a:p>
          <a:p>
            <a:pPr marL="285750" indent="-285750">
              <a:buFont typeface="Wingdings" panose="05000000000000000000" pitchFamily="2" charset="2"/>
              <a:buChar char="§"/>
            </a:pPr>
            <a:r>
              <a:rPr lang="en-US" dirty="0"/>
              <a:t>they own a dominant share of the market</a:t>
            </a:r>
          </a:p>
        </p:txBody>
      </p:sp>
    </p:spTree>
    <p:extLst>
      <p:ext uri="{BB962C8B-B14F-4D97-AF65-F5344CB8AC3E}">
        <p14:creationId xmlns:p14="http://schemas.microsoft.com/office/powerpoint/2010/main" val="3140135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3A9CC-0D97-4270-874C-1EED1F54370A}"/>
              </a:ext>
            </a:extLst>
          </p:cNvPr>
          <p:cNvSpPr>
            <a:spLocks noGrp="1"/>
          </p:cNvSpPr>
          <p:nvPr>
            <p:ph type="title"/>
          </p:nvPr>
        </p:nvSpPr>
        <p:spPr/>
        <p:txBody>
          <a:bodyPr/>
          <a:lstStyle/>
          <a:p>
            <a:r>
              <a:rPr lang="en-US" dirty="0" err="1"/>
              <a:t>Micro$oft</a:t>
            </a:r>
            <a:endParaRPr lang="en-US" dirty="0"/>
          </a:p>
        </p:txBody>
      </p:sp>
      <p:sp>
        <p:nvSpPr>
          <p:cNvPr id="4" name="TextBox 3">
            <a:extLst>
              <a:ext uri="{FF2B5EF4-FFF2-40B4-BE49-F238E27FC236}">
                <a16:creationId xmlns:a16="http://schemas.microsoft.com/office/drawing/2014/main" id="{ED3BD6CB-D983-483B-A3FC-229C7FE980B1}"/>
              </a:ext>
            </a:extLst>
          </p:cNvPr>
          <p:cNvSpPr txBox="1"/>
          <p:nvPr/>
        </p:nvSpPr>
        <p:spPr>
          <a:xfrm>
            <a:off x="1168400" y="1972733"/>
            <a:ext cx="9681881" cy="1477328"/>
          </a:xfrm>
          <a:prstGeom prst="rect">
            <a:avLst/>
          </a:prstGeom>
          <a:noFill/>
        </p:spPr>
        <p:txBody>
          <a:bodyPr wrap="none" rtlCol="0">
            <a:spAutoFit/>
          </a:bodyPr>
          <a:lstStyle/>
          <a:p>
            <a:r>
              <a:rPr lang="en-US" dirty="0"/>
              <a:t>How would you feel if:</a:t>
            </a:r>
          </a:p>
          <a:p>
            <a:pPr marL="285750" indent="-285750">
              <a:buFont typeface="Arial" panose="020B0604020202020204" pitchFamily="34" charset="0"/>
              <a:buChar char="•"/>
            </a:pPr>
            <a:r>
              <a:rPr lang="en-US" dirty="0"/>
              <a:t>All the food in the shops were provided by one manufacturer </a:t>
            </a:r>
            <a:br>
              <a:rPr lang="en-US" dirty="0"/>
            </a:br>
            <a:r>
              <a:rPr lang="en-US" dirty="0"/>
              <a:t>without any healthier alternative?</a:t>
            </a:r>
          </a:p>
          <a:p>
            <a:pPr marL="285750" indent="-285750">
              <a:buFont typeface="Arial" panose="020B0604020202020204" pitchFamily="34" charset="0"/>
              <a:buChar char="•"/>
            </a:pPr>
            <a:r>
              <a:rPr lang="en-US" dirty="0"/>
              <a:t>You moved to another city/country and still the same company is there</a:t>
            </a:r>
          </a:p>
          <a:p>
            <a:pPr marL="285750" indent="-285750">
              <a:buFont typeface="Arial" panose="020B0604020202020204" pitchFamily="34" charset="0"/>
              <a:buChar char="•"/>
            </a:pPr>
            <a:r>
              <a:rPr lang="en-US" dirty="0"/>
              <a:t>The textbook chapters have been written by the marketing department of the very same company</a:t>
            </a:r>
          </a:p>
        </p:txBody>
      </p:sp>
      <p:pic>
        <p:nvPicPr>
          <p:cNvPr id="6146" name="Picture 2" descr="Meme Angry GIF - Meme Angry Mad - Discover &amp; Share GIFs">
            <a:extLst>
              <a:ext uri="{FF2B5EF4-FFF2-40B4-BE49-F238E27FC236}">
                <a16:creationId xmlns:a16="http://schemas.microsoft.com/office/drawing/2014/main" id="{5D394084-BE9F-48B2-B9FC-18B6A045965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18685" y="3747981"/>
            <a:ext cx="2393204" cy="27448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13EDA7-5950-4CB9-949C-6C140E3409F3}"/>
              </a:ext>
            </a:extLst>
          </p:cNvPr>
          <p:cNvSpPr txBox="1"/>
          <p:nvPr/>
        </p:nvSpPr>
        <p:spPr>
          <a:xfrm>
            <a:off x="5635260" y="6492875"/>
            <a:ext cx="560053" cy="261610"/>
          </a:xfrm>
          <a:prstGeom prst="rect">
            <a:avLst/>
          </a:prstGeom>
          <a:noFill/>
        </p:spPr>
        <p:txBody>
          <a:bodyPr wrap="square">
            <a:spAutoFit/>
          </a:bodyPr>
          <a:lstStyle/>
          <a:p>
            <a:r>
              <a:rPr lang="en-US" sz="1100" i="1" dirty="0">
                <a:hlinkClick r:id="rId3"/>
              </a:rPr>
              <a:t>Tenor</a:t>
            </a:r>
            <a:endParaRPr lang="en-US" sz="1100" i="1" dirty="0"/>
          </a:p>
        </p:txBody>
      </p:sp>
    </p:spTree>
    <p:extLst>
      <p:ext uri="{BB962C8B-B14F-4D97-AF65-F5344CB8AC3E}">
        <p14:creationId xmlns:p14="http://schemas.microsoft.com/office/powerpoint/2010/main" val="1169944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3A9CC-0D97-4270-874C-1EED1F54370A}"/>
              </a:ext>
            </a:extLst>
          </p:cNvPr>
          <p:cNvSpPr>
            <a:spLocks noGrp="1"/>
          </p:cNvSpPr>
          <p:nvPr>
            <p:ph type="title"/>
          </p:nvPr>
        </p:nvSpPr>
        <p:spPr/>
        <p:txBody>
          <a:bodyPr/>
          <a:lstStyle/>
          <a:p>
            <a:r>
              <a:rPr lang="en-US" dirty="0" err="1"/>
              <a:t>Micro$oft</a:t>
            </a:r>
            <a:endParaRPr lang="en-US" dirty="0"/>
          </a:p>
        </p:txBody>
      </p:sp>
      <p:sp>
        <p:nvSpPr>
          <p:cNvPr id="3" name="TextBox 2">
            <a:extLst>
              <a:ext uri="{FF2B5EF4-FFF2-40B4-BE49-F238E27FC236}">
                <a16:creationId xmlns:a16="http://schemas.microsoft.com/office/drawing/2014/main" id="{44CD3415-E053-4C6E-BD90-0F8C4D46EAAF}"/>
              </a:ext>
            </a:extLst>
          </p:cNvPr>
          <p:cNvSpPr txBox="1"/>
          <p:nvPr/>
        </p:nvSpPr>
        <p:spPr>
          <a:xfrm>
            <a:off x="2240938" y="1913467"/>
            <a:ext cx="7710124" cy="646331"/>
          </a:xfrm>
          <a:prstGeom prst="rect">
            <a:avLst/>
          </a:prstGeom>
          <a:noFill/>
        </p:spPr>
        <p:txBody>
          <a:bodyPr wrap="none" rtlCol="0">
            <a:spAutoFit/>
          </a:bodyPr>
          <a:lstStyle/>
          <a:p>
            <a:pPr marL="285750" indent="-285750">
              <a:buFont typeface="Wingdings" panose="05000000000000000000" pitchFamily="2" charset="2"/>
              <a:buChar char="§"/>
            </a:pPr>
            <a:r>
              <a:rPr lang="en-US" dirty="0"/>
              <a:t>Students are not taught </a:t>
            </a:r>
            <a:r>
              <a:rPr lang="en-US" dirty="0">
                <a:solidFill>
                  <a:schemeClr val="accent6"/>
                </a:solidFill>
              </a:rPr>
              <a:t>word processing</a:t>
            </a:r>
            <a:r>
              <a:rPr lang="en-US" dirty="0"/>
              <a:t>, they are taught </a:t>
            </a:r>
            <a:r>
              <a:rPr lang="en-US" dirty="0">
                <a:solidFill>
                  <a:srgbClr val="FFC000"/>
                </a:solidFill>
              </a:rPr>
              <a:t>Microsoft Word</a:t>
            </a:r>
          </a:p>
          <a:p>
            <a:pPr marL="285750" indent="-285750">
              <a:buFont typeface="Wingdings" panose="05000000000000000000" pitchFamily="2" charset="2"/>
              <a:buChar char="§"/>
            </a:pPr>
            <a:r>
              <a:rPr lang="en-US" dirty="0"/>
              <a:t>They are not taught </a:t>
            </a:r>
            <a:r>
              <a:rPr lang="en-US" dirty="0">
                <a:solidFill>
                  <a:schemeClr val="accent6"/>
                </a:solidFill>
              </a:rPr>
              <a:t>presentation skills</a:t>
            </a:r>
            <a:r>
              <a:rPr lang="en-US" dirty="0"/>
              <a:t>, they are taught </a:t>
            </a:r>
            <a:r>
              <a:rPr lang="en-US" dirty="0">
                <a:solidFill>
                  <a:srgbClr val="FFC000"/>
                </a:solidFill>
              </a:rPr>
              <a:t>Microsoft PowerPoint</a:t>
            </a:r>
          </a:p>
        </p:txBody>
      </p:sp>
      <p:pic>
        <p:nvPicPr>
          <p:cNvPr id="7170" name="Picture 2" descr="Teaching ICT is the same as teaching about Microsoft products in our schools.">
            <a:extLst>
              <a:ext uri="{FF2B5EF4-FFF2-40B4-BE49-F238E27FC236}">
                <a16:creationId xmlns:a16="http://schemas.microsoft.com/office/drawing/2014/main" id="{A8152683-925D-4D99-9B52-E6AE797C1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6676" y="2782577"/>
            <a:ext cx="5338648" cy="40039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A5A520-5038-497C-9E23-3F9018570E34}"/>
              </a:ext>
            </a:extLst>
          </p:cNvPr>
          <p:cNvSpPr txBox="1"/>
          <p:nvPr/>
        </p:nvSpPr>
        <p:spPr>
          <a:xfrm>
            <a:off x="0" y="6355676"/>
            <a:ext cx="2641600" cy="430887"/>
          </a:xfrm>
          <a:prstGeom prst="rect">
            <a:avLst/>
          </a:prstGeom>
          <a:noFill/>
        </p:spPr>
        <p:txBody>
          <a:bodyPr wrap="square">
            <a:spAutoFit/>
          </a:bodyPr>
          <a:lstStyle/>
          <a:p>
            <a:r>
              <a:rPr lang="en-US" sz="1100" i="1" dirty="0"/>
              <a:t>This entire page is based on Paul Brown’s “</a:t>
            </a:r>
            <a:r>
              <a:rPr lang="en-US" sz="1100" i="1" dirty="0">
                <a:hlinkClick r:id="rId4"/>
              </a:rPr>
              <a:t>mining for education</a:t>
            </a:r>
            <a:r>
              <a:rPr lang="en-US" sz="1100" i="1" dirty="0"/>
              <a:t>”.</a:t>
            </a:r>
          </a:p>
        </p:txBody>
      </p:sp>
    </p:spTree>
    <p:extLst>
      <p:ext uri="{BB962C8B-B14F-4D97-AF65-F5344CB8AC3E}">
        <p14:creationId xmlns:p14="http://schemas.microsoft.com/office/powerpoint/2010/main" val="1424097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3A9CC-0D97-4270-874C-1EED1F54370A}"/>
              </a:ext>
            </a:extLst>
          </p:cNvPr>
          <p:cNvSpPr>
            <a:spLocks noGrp="1"/>
          </p:cNvSpPr>
          <p:nvPr>
            <p:ph type="title"/>
          </p:nvPr>
        </p:nvSpPr>
        <p:spPr/>
        <p:txBody>
          <a:bodyPr/>
          <a:lstStyle/>
          <a:p>
            <a:r>
              <a:rPr lang="en-US" dirty="0" err="1"/>
              <a:t>Micro$oft</a:t>
            </a:r>
            <a:endParaRPr lang="en-US" dirty="0"/>
          </a:p>
        </p:txBody>
      </p:sp>
      <p:sp>
        <p:nvSpPr>
          <p:cNvPr id="3" name="TextBox 2">
            <a:extLst>
              <a:ext uri="{FF2B5EF4-FFF2-40B4-BE49-F238E27FC236}">
                <a16:creationId xmlns:a16="http://schemas.microsoft.com/office/drawing/2014/main" id="{44CD3415-E053-4C6E-BD90-0F8C4D46EAAF}"/>
              </a:ext>
            </a:extLst>
          </p:cNvPr>
          <p:cNvSpPr txBox="1"/>
          <p:nvPr/>
        </p:nvSpPr>
        <p:spPr>
          <a:xfrm>
            <a:off x="2240938" y="1913467"/>
            <a:ext cx="7710124" cy="646331"/>
          </a:xfrm>
          <a:prstGeom prst="rect">
            <a:avLst/>
          </a:prstGeom>
          <a:noFill/>
        </p:spPr>
        <p:txBody>
          <a:bodyPr wrap="none" rtlCol="0">
            <a:spAutoFit/>
          </a:bodyPr>
          <a:lstStyle/>
          <a:p>
            <a:pPr marL="285750" indent="-285750">
              <a:buFont typeface="Wingdings" panose="05000000000000000000" pitchFamily="2" charset="2"/>
              <a:buChar char="§"/>
            </a:pPr>
            <a:r>
              <a:rPr lang="en-US" dirty="0"/>
              <a:t>Students are not taught </a:t>
            </a:r>
            <a:r>
              <a:rPr lang="en-US" dirty="0">
                <a:solidFill>
                  <a:schemeClr val="accent6"/>
                </a:solidFill>
              </a:rPr>
              <a:t>word processing</a:t>
            </a:r>
            <a:r>
              <a:rPr lang="en-US" dirty="0"/>
              <a:t>, they are taught </a:t>
            </a:r>
            <a:r>
              <a:rPr lang="en-US" dirty="0">
                <a:solidFill>
                  <a:srgbClr val="FFC000"/>
                </a:solidFill>
              </a:rPr>
              <a:t>Microsoft Word</a:t>
            </a:r>
          </a:p>
          <a:p>
            <a:pPr marL="285750" indent="-285750">
              <a:buFont typeface="Wingdings" panose="05000000000000000000" pitchFamily="2" charset="2"/>
              <a:buChar char="§"/>
            </a:pPr>
            <a:r>
              <a:rPr lang="en-US" dirty="0"/>
              <a:t>They are not taught </a:t>
            </a:r>
            <a:r>
              <a:rPr lang="en-US" dirty="0">
                <a:solidFill>
                  <a:schemeClr val="accent6"/>
                </a:solidFill>
              </a:rPr>
              <a:t>presentation skills</a:t>
            </a:r>
            <a:r>
              <a:rPr lang="en-US" dirty="0"/>
              <a:t>, they are taught </a:t>
            </a:r>
            <a:r>
              <a:rPr lang="en-US" dirty="0">
                <a:solidFill>
                  <a:srgbClr val="FFC000"/>
                </a:solidFill>
              </a:rPr>
              <a:t>Microsoft PowerPoint</a:t>
            </a:r>
          </a:p>
        </p:txBody>
      </p:sp>
      <p:sp>
        <p:nvSpPr>
          <p:cNvPr id="8" name="TextBox 7">
            <a:extLst>
              <a:ext uri="{FF2B5EF4-FFF2-40B4-BE49-F238E27FC236}">
                <a16:creationId xmlns:a16="http://schemas.microsoft.com/office/drawing/2014/main" id="{27A5A520-5038-497C-9E23-3F9018570E34}"/>
              </a:ext>
            </a:extLst>
          </p:cNvPr>
          <p:cNvSpPr txBox="1"/>
          <p:nvPr/>
        </p:nvSpPr>
        <p:spPr>
          <a:xfrm>
            <a:off x="0" y="6355676"/>
            <a:ext cx="2641600" cy="430887"/>
          </a:xfrm>
          <a:prstGeom prst="rect">
            <a:avLst/>
          </a:prstGeom>
          <a:noFill/>
        </p:spPr>
        <p:txBody>
          <a:bodyPr wrap="square">
            <a:spAutoFit/>
          </a:bodyPr>
          <a:lstStyle/>
          <a:p>
            <a:r>
              <a:rPr lang="en-US" sz="1100" i="1" dirty="0"/>
              <a:t>This entire page is based on Paul Brown’s “</a:t>
            </a:r>
            <a:r>
              <a:rPr lang="en-US" sz="1100" i="1" dirty="0">
                <a:hlinkClick r:id="rId3"/>
              </a:rPr>
              <a:t>mining for education</a:t>
            </a:r>
            <a:r>
              <a:rPr lang="en-US" sz="1100" i="1" dirty="0"/>
              <a:t>”.</a:t>
            </a:r>
          </a:p>
        </p:txBody>
      </p:sp>
      <p:sp>
        <p:nvSpPr>
          <p:cNvPr id="4" name="TextBox 3">
            <a:extLst>
              <a:ext uri="{FF2B5EF4-FFF2-40B4-BE49-F238E27FC236}">
                <a16:creationId xmlns:a16="http://schemas.microsoft.com/office/drawing/2014/main" id="{424C59FA-C84B-4D68-9498-6895BF5A8BFA}"/>
              </a:ext>
            </a:extLst>
          </p:cNvPr>
          <p:cNvSpPr txBox="1"/>
          <p:nvPr/>
        </p:nvSpPr>
        <p:spPr>
          <a:xfrm>
            <a:off x="677333" y="4106333"/>
            <a:ext cx="1069524" cy="523220"/>
          </a:xfrm>
          <a:prstGeom prst="rect">
            <a:avLst/>
          </a:prstGeom>
          <a:noFill/>
        </p:spPr>
        <p:txBody>
          <a:bodyPr wrap="none" rtlCol="0">
            <a:spAutoFit/>
          </a:bodyPr>
          <a:lstStyle/>
          <a:p>
            <a:r>
              <a:rPr lang="en-US" sz="2800" dirty="0"/>
              <a:t>WHY?</a:t>
            </a:r>
          </a:p>
        </p:txBody>
      </p:sp>
      <p:sp>
        <p:nvSpPr>
          <p:cNvPr id="5" name="Left Brace 4">
            <a:extLst>
              <a:ext uri="{FF2B5EF4-FFF2-40B4-BE49-F238E27FC236}">
                <a16:creationId xmlns:a16="http://schemas.microsoft.com/office/drawing/2014/main" id="{031AF4FB-EC1D-4DF3-94F1-65ED88F7CE18}"/>
              </a:ext>
            </a:extLst>
          </p:cNvPr>
          <p:cNvSpPr/>
          <p:nvPr/>
        </p:nvSpPr>
        <p:spPr>
          <a:xfrm>
            <a:off x="1837267" y="3439193"/>
            <a:ext cx="296333" cy="18542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C76BFAF6-AF4E-43D0-ACB9-03D1555A8773}"/>
              </a:ext>
            </a:extLst>
          </p:cNvPr>
          <p:cNvSpPr txBox="1"/>
          <p:nvPr/>
        </p:nvSpPr>
        <p:spPr>
          <a:xfrm>
            <a:off x="2142524" y="3376665"/>
            <a:ext cx="3108864" cy="2308324"/>
          </a:xfrm>
          <a:prstGeom prst="rect">
            <a:avLst/>
          </a:prstGeom>
          <a:noFill/>
        </p:spPr>
        <p:txBody>
          <a:bodyPr wrap="none" rtlCol="0">
            <a:spAutoFit/>
          </a:bodyPr>
          <a:lstStyle/>
          <a:p>
            <a:pPr marL="285750" indent="-285750">
              <a:buFont typeface="Wingdings" panose="05000000000000000000" pitchFamily="2" charset="2"/>
              <a:buChar char="§"/>
            </a:pPr>
            <a:r>
              <a:rPr lang="en-US" dirty="0"/>
              <a:t>The financial benefit itself</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Shaping dependent people</a:t>
            </a:r>
            <a:br>
              <a:rPr lang="en-US" dirty="0"/>
            </a:br>
            <a:r>
              <a:rPr lang="en-US" dirty="0"/>
              <a:t>exclusively on MS “services”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They define the </a:t>
            </a:r>
            <a:r>
              <a:rPr lang="en-US" i="1" dirty="0"/>
              <a:t>standard</a:t>
            </a:r>
            <a:br>
              <a:rPr lang="en-US" i="1" dirty="0"/>
            </a:br>
            <a:r>
              <a:rPr lang="en-US" dirty="0"/>
              <a:t>(you must follow)</a:t>
            </a:r>
            <a:br>
              <a:rPr lang="en-US" dirty="0"/>
            </a:br>
            <a:endParaRPr lang="en-US" dirty="0"/>
          </a:p>
        </p:txBody>
      </p:sp>
      <p:cxnSp>
        <p:nvCxnSpPr>
          <p:cNvPr id="9" name="Straight Arrow Connector 8">
            <a:extLst>
              <a:ext uri="{FF2B5EF4-FFF2-40B4-BE49-F238E27FC236}">
                <a16:creationId xmlns:a16="http://schemas.microsoft.com/office/drawing/2014/main" id="{F4231611-A71E-4A00-97E1-43091C2614CE}"/>
              </a:ext>
            </a:extLst>
          </p:cNvPr>
          <p:cNvCxnSpPr/>
          <p:nvPr/>
        </p:nvCxnSpPr>
        <p:spPr>
          <a:xfrm>
            <a:off x="6942667" y="5420393"/>
            <a:ext cx="3251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A953BB-C414-4466-B4C1-F09E53BC4A27}"/>
              </a:ext>
            </a:extLst>
          </p:cNvPr>
          <p:cNvCxnSpPr>
            <a:cxnSpLocks/>
          </p:cNvCxnSpPr>
          <p:nvPr/>
        </p:nvCxnSpPr>
        <p:spPr>
          <a:xfrm flipV="1">
            <a:off x="7095067" y="3286793"/>
            <a:ext cx="0" cy="2286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311DF15-E7DD-43B9-872B-F9AA6C81D420}"/>
              </a:ext>
            </a:extLst>
          </p:cNvPr>
          <p:cNvSpPr txBox="1"/>
          <p:nvPr/>
        </p:nvSpPr>
        <p:spPr>
          <a:xfrm>
            <a:off x="9689256" y="5420393"/>
            <a:ext cx="546945" cy="307777"/>
          </a:xfrm>
          <a:prstGeom prst="rect">
            <a:avLst/>
          </a:prstGeom>
          <a:noFill/>
        </p:spPr>
        <p:txBody>
          <a:bodyPr wrap="none" rtlCol="0">
            <a:spAutoFit/>
          </a:bodyPr>
          <a:lstStyle/>
          <a:p>
            <a:r>
              <a:rPr lang="en-US" sz="1400" dirty="0"/>
              <a:t>Time</a:t>
            </a:r>
          </a:p>
        </p:txBody>
      </p:sp>
      <p:sp>
        <p:nvSpPr>
          <p:cNvPr id="14" name="TextBox 13">
            <a:extLst>
              <a:ext uri="{FF2B5EF4-FFF2-40B4-BE49-F238E27FC236}">
                <a16:creationId xmlns:a16="http://schemas.microsoft.com/office/drawing/2014/main" id="{1CA46EAC-B4E7-4C7D-8FDA-1AB609E9EBFA}"/>
              </a:ext>
            </a:extLst>
          </p:cNvPr>
          <p:cNvSpPr txBox="1"/>
          <p:nvPr/>
        </p:nvSpPr>
        <p:spPr>
          <a:xfrm rot="16200000">
            <a:off x="6535472" y="3580897"/>
            <a:ext cx="814390" cy="307777"/>
          </a:xfrm>
          <a:prstGeom prst="rect">
            <a:avLst/>
          </a:prstGeom>
          <a:noFill/>
        </p:spPr>
        <p:txBody>
          <a:bodyPr wrap="none" rtlCol="0">
            <a:spAutoFit/>
          </a:bodyPr>
          <a:lstStyle/>
          <a:p>
            <a:r>
              <a:rPr lang="en-US" sz="1400" dirty="0"/>
              <a:t>Features</a:t>
            </a:r>
          </a:p>
        </p:txBody>
      </p:sp>
      <p:sp>
        <p:nvSpPr>
          <p:cNvPr id="16" name="Freeform: Shape 15">
            <a:extLst>
              <a:ext uri="{FF2B5EF4-FFF2-40B4-BE49-F238E27FC236}">
                <a16:creationId xmlns:a16="http://schemas.microsoft.com/office/drawing/2014/main" id="{D99905B4-94A2-4A45-A57F-B7C5B27C6E41}"/>
              </a:ext>
            </a:extLst>
          </p:cNvPr>
          <p:cNvSpPr/>
          <p:nvPr/>
        </p:nvSpPr>
        <p:spPr>
          <a:xfrm>
            <a:off x="7145867" y="3670113"/>
            <a:ext cx="3208866" cy="1623280"/>
          </a:xfrm>
          <a:custGeom>
            <a:avLst/>
            <a:gdLst>
              <a:gd name="connsiteX0" fmla="*/ 0 w 3208866"/>
              <a:gd name="connsiteY0" fmla="*/ 1623280 h 1623280"/>
              <a:gd name="connsiteX1" fmla="*/ 423333 w 3208866"/>
              <a:gd name="connsiteY1" fmla="*/ 1360813 h 1623280"/>
              <a:gd name="connsiteX2" fmla="*/ 643466 w 3208866"/>
              <a:gd name="connsiteY2" fmla="*/ 412546 h 1623280"/>
              <a:gd name="connsiteX3" fmla="*/ 846666 w 3208866"/>
              <a:gd name="connsiteY3" fmla="*/ 23080 h 1623280"/>
              <a:gd name="connsiteX4" fmla="*/ 1176866 w 3208866"/>
              <a:gd name="connsiteY4" fmla="*/ 65413 h 1623280"/>
              <a:gd name="connsiteX5" fmla="*/ 1337733 w 3208866"/>
              <a:gd name="connsiteY5" fmla="*/ 234746 h 1623280"/>
              <a:gd name="connsiteX6" fmla="*/ 1498600 w 3208866"/>
              <a:gd name="connsiteY6" fmla="*/ 488746 h 1623280"/>
              <a:gd name="connsiteX7" fmla="*/ 1845733 w 3208866"/>
              <a:gd name="connsiteY7" fmla="*/ 1022146 h 1623280"/>
              <a:gd name="connsiteX8" fmla="*/ 3208866 w 3208866"/>
              <a:gd name="connsiteY8" fmla="*/ 1479346 h 1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866" h="1623280">
                <a:moveTo>
                  <a:pt x="0" y="1623280"/>
                </a:moveTo>
                <a:cubicBezTo>
                  <a:pt x="158044" y="1592941"/>
                  <a:pt x="316089" y="1562602"/>
                  <a:pt x="423333" y="1360813"/>
                </a:cubicBezTo>
                <a:cubicBezTo>
                  <a:pt x="530577" y="1159024"/>
                  <a:pt x="572911" y="635501"/>
                  <a:pt x="643466" y="412546"/>
                </a:cubicBezTo>
                <a:cubicBezTo>
                  <a:pt x="714021" y="189591"/>
                  <a:pt x="757766" y="80936"/>
                  <a:pt x="846666" y="23080"/>
                </a:cubicBezTo>
                <a:cubicBezTo>
                  <a:pt x="935566" y="-34776"/>
                  <a:pt x="1095022" y="30135"/>
                  <a:pt x="1176866" y="65413"/>
                </a:cubicBezTo>
                <a:cubicBezTo>
                  <a:pt x="1258710" y="100691"/>
                  <a:pt x="1284111" y="164191"/>
                  <a:pt x="1337733" y="234746"/>
                </a:cubicBezTo>
                <a:cubicBezTo>
                  <a:pt x="1391355" y="305301"/>
                  <a:pt x="1413933" y="357513"/>
                  <a:pt x="1498600" y="488746"/>
                </a:cubicBezTo>
                <a:cubicBezTo>
                  <a:pt x="1583267" y="619979"/>
                  <a:pt x="1560689" y="857046"/>
                  <a:pt x="1845733" y="1022146"/>
                </a:cubicBezTo>
                <a:cubicBezTo>
                  <a:pt x="2130777" y="1187246"/>
                  <a:pt x="2669821" y="1333296"/>
                  <a:pt x="3208866" y="14793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3D6A375-11F2-479F-A6AB-CDA0CDC88783}"/>
              </a:ext>
            </a:extLst>
          </p:cNvPr>
          <p:cNvSpPr/>
          <p:nvPr/>
        </p:nvSpPr>
        <p:spPr>
          <a:xfrm>
            <a:off x="7763932" y="3974505"/>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3" name="Connector: Curved 12">
            <a:extLst>
              <a:ext uri="{FF2B5EF4-FFF2-40B4-BE49-F238E27FC236}">
                <a16:creationId xmlns:a16="http://schemas.microsoft.com/office/drawing/2014/main" id="{94CEF33E-0F76-491F-B5A3-327DF0819FC2}"/>
              </a:ext>
            </a:extLst>
          </p:cNvPr>
          <p:cNvCxnSpPr>
            <a:stCxn id="7" idx="2"/>
          </p:cNvCxnSpPr>
          <p:nvPr/>
        </p:nvCxnSpPr>
        <p:spPr>
          <a:xfrm rot="10800000" flipV="1">
            <a:off x="6468534" y="4016839"/>
            <a:ext cx="1295399" cy="1056420"/>
          </a:xfrm>
          <a:prstGeom prst="curved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4E507AF5-9564-4CDB-9CF7-47F2AD3DBB97}"/>
              </a:ext>
            </a:extLst>
          </p:cNvPr>
          <p:cNvSpPr txBox="1"/>
          <p:nvPr/>
        </p:nvSpPr>
        <p:spPr>
          <a:xfrm>
            <a:off x="5365125" y="4934760"/>
            <a:ext cx="1057405" cy="276999"/>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200" dirty="0"/>
              <a:t>User standard</a:t>
            </a:r>
          </a:p>
        </p:txBody>
      </p:sp>
      <p:sp>
        <p:nvSpPr>
          <p:cNvPr id="17" name="Oval 16">
            <a:extLst>
              <a:ext uri="{FF2B5EF4-FFF2-40B4-BE49-F238E27FC236}">
                <a16:creationId xmlns:a16="http://schemas.microsoft.com/office/drawing/2014/main" id="{BB473118-54BD-41DE-9355-C9B4541FA2BD}"/>
              </a:ext>
            </a:extLst>
          </p:cNvPr>
          <p:cNvSpPr/>
          <p:nvPr/>
        </p:nvSpPr>
        <p:spPr>
          <a:xfrm>
            <a:off x="8051799" y="3627779"/>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9" name="Connector: Curved 18">
            <a:extLst>
              <a:ext uri="{FF2B5EF4-FFF2-40B4-BE49-F238E27FC236}">
                <a16:creationId xmlns:a16="http://schemas.microsoft.com/office/drawing/2014/main" id="{C7BC04DC-5EFC-4B16-BD09-B98844995073}"/>
              </a:ext>
            </a:extLst>
          </p:cNvPr>
          <p:cNvCxnSpPr>
            <a:cxnSpLocks/>
            <a:stCxn id="17" idx="1"/>
            <a:endCxn id="20" idx="1"/>
          </p:cNvCxnSpPr>
          <p:nvPr/>
        </p:nvCxnSpPr>
        <p:spPr>
          <a:xfrm rot="5400000" flipH="1" flipV="1">
            <a:off x="8138024" y="3091402"/>
            <a:ext cx="474950" cy="622602"/>
          </a:xfrm>
          <a:prstGeom prst="curvedConnector2">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EB5CE6C1-28B5-4C41-8CF7-DAEAEC36B67D}"/>
              </a:ext>
            </a:extLst>
          </p:cNvPr>
          <p:cNvSpPr txBox="1"/>
          <p:nvPr/>
        </p:nvSpPr>
        <p:spPr>
          <a:xfrm>
            <a:off x="8686800" y="3026728"/>
            <a:ext cx="1570110" cy="276999"/>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200" dirty="0"/>
              <a:t>Wide spread adoption</a:t>
            </a:r>
          </a:p>
        </p:txBody>
      </p:sp>
      <p:sp>
        <p:nvSpPr>
          <p:cNvPr id="22" name="Oval 21">
            <a:extLst>
              <a:ext uri="{FF2B5EF4-FFF2-40B4-BE49-F238E27FC236}">
                <a16:creationId xmlns:a16="http://schemas.microsoft.com/office/drawing/2014/main" id="{0AF14DDA-FBA2-485C-A481-992497592555}"/>
              </a:ext>
            </a:extLst>
          </p:cNvPr>
          <p:cNvSpPr/>
          <p:nvPr/>
        </p:nvSpPr>
        <p:spPr>
          <a:xfrm>
            <a:off x="9349928" y="4850093"/>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0FDB6095-7091-49C2-93AE-CC51C52888C9}"/>
              </a:ext>
            </a:extLst>
          </p:cNvPr>
          <p:cNvCxnSpPr>
            <a:cxnSpLocks/>
            <a:stCxn id="17" idx="6"/>
          </p:cNvCxnSpPr>
          <p:nvPr/>
        </p:nvCxnSpPr>
        <p:spPr>
          <a:xfrm flipV="1">
            <a:off x="8136466" y="3670112"/>
            <a:ext cx="2461070" cy="1"/>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545970A8-1465-400A-A9FC-6DDA4FBE8D0B}"/>
              </a:ext>
            </a:extLst>
          </p:cNvPr>
          <p:cNvCxnSpPr>
            <a:cxnSpLocks/>
          </p:cNvCxnSpPr>
          <p:nvPr/>
        </p:nvCxnSpPr>
        <p:spPr>
          <a:xfrm>
            <a:off x="9423399" y="4883500"/>
            <a:ext cx="1174137" cy="8926"/>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31E7E964-771E-4C65-9462-B9C924A0FFFD}"/>
              </a:ext>
            </a:extLst>
          </p:cNvPr>
          <p:cNvSpPr txBox="1"/>
          <p:nvPr/>
        </p:nvSpPr>
        <p:spPr>
          <a:xfrm>
            <a:off x="10713395" y="3531612"/>
            <a:ext cx="1359218" cy="276999"/>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1200" dirty="0"/>
              <a:t>“premium” edition</a:t>
            </a:r>
          </a:p>
        </p:txBody>
      </p:sp>
      <p:sp>
        <p:nvSpPr>
          <p:cNvPr id="38" name="TextBox 37">
            <a:extLst>
              <a:ext uri="{FF2B5EF4-FFF2-40B4-BE49-F238E27FC236}">
                <a16:creationId xmlns:a16="http://schemas.microsoft.com/office/drawing/2014/main" id="{4C374F8E-8E9A-40DB-A977-66DE1F116660}"/>
              </a:ext>
            </a:extLst>
          </p:cNvPr>
          <p:cNvSpPr txBox="1"/>
          <p:nvPr/>
        </p:nvSpPr>
        <p:spPr>
          <a:xfrm>
            <a:off x="10726604" y="4753926"/>
            <a:ext cx="1332801" cy="276999"/>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1200" dirty="0"/>
              <a:t>“standard” edition</a:t>
            </a:r>
          </a:p>
        </p:txBody>
      </p:sp>
    </p:spTree>
    <p:extLst>
      <p:ext uri="{BB962C8B-B14F-4D97-AF65-F5344CB8AC3E}">
        <p14:creationId xmlns:p14="http://schemas.microsoft.com/office/powerpoint/2010/main" val="3815479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74CF-6542-4274-A574-15938AA2BA7F}"/>
              </a:ext>
            </a:extLst>
          </p:cNvPr>
          <p:cNvSpPr>
            <a:spLocks noGrp="1"/>
          </p:cNvSpPr>
          <p:nvPr>
            <p:ph type="title"/>
          </p:nvPr>
        </p:nvSpPr>
        <p:spPr/>
        <p:txBody>
          <a:bodyPr/>
          <a:lstStyle/>
          <a:p>
            <a:r>
              <a:rPr lang="en-US" dirty="0" err="1"/>
              <a:t>OpenAI’s</a:t>
            </a:r>
            <a:r>
              <a:rPr lang="en-US" dirty="0"/>
              <a:t> ChatGPT</a:t>
            </a:r>
          </a:p>
        </p:txBody>
      </p:sp>
      <p:pic>
        <p:nvPicPr>
          <p:cNvPr id="11" name="Picture 10">
            <a:extLst>
              <a:ext uri="{FF2B5EF4-FFF2-40B4-BE49-F238E27FC236}">
                <a16:creationId xmlns:a16="http://schemas.microsoft.com/office/drawing/2014/main" id="{74D002E2-21D2-423E-9F9B-C256C00666F3}"/>
              </a:ext>
            </a:extLst>
          </p:cNvPr>
          <p:cNvPicPr>
            <a:picLocks noChangeAspect="1"/>
          </p:cNvPicPr>
          <p:nvPr/>
        </p:nvPicPr>
        <p:blipFill rotWithShape="1">
          <a:blip r:embed="rId2">
            <a:extLst>
              <a:ext uri="{28A0092B-C50C-407E-A947-70E740481C1C}">
                <a14:useLocalDpi xmlns:a14="http://schemas.microsoft.com/office/drawing/2010/main" val="0"/>
              </a:ext>
            </a:extLst>
          </a:blip>
          <a:srcRect b="18487"/>
          <a:stretch/>
        </p:blipFill>
        <p:spPr>
          <a:xfrm>
            <a:off x="0" y="1777153"/>
            <a:ext cx="12192000" cy="5080847"/>
          </a:xfrm>
          <a:prstGeom prst="rect">
            <a:avLst/>
          </a:prstGeom>
        </p:spPr>
      </p:pic>
    </p:spTree>
    <p:extLst>
      <p:ext uri="{BB962C8B-B14F-4D97-AF65-F5344CB8AC3E}">
        <p14:creationId xmlns:p14="http://schemas.microsoft.com/office/powerpoint/2010/main" val="907781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74CF-6542-4274-A574-15938AA2BA7F}"/>
              </a:ext>
            </a:extLst>
          </p:cNvPr>
          <p:cNvSpPr>
            <a:spLocks noGrp="1"/>
          </p:cNvSpPr>
          <p:nvPr>
            <p:ph type="title"/>
          </p:nvPr>
        </p:nvSpPr>
        <p:spPr/>
        <p:txBody>
          <a:bodyPr/>
          <a:lstStyle/>
          <a:p>
            <a:r>
              <a:rPr lang="en-US" dirty="0" err="1"/>
              <a:t>OpenAI’s</a:t>
            </a:r>
            <a:r>
              <a:rPr lang="en-US" dirty="0"/>
              <a:t> ChatGPT</a:t>
            </a:r>
          </a:p>
        </p:txBody>
      </p:sp>
      <p:pic>
        <p:nvPicPr>
          <p:cNvPr id="2050" name="Picture 2" descr="100+ Best ChatGPT and Bard Prompts to Unleash AI's Potential | Metaverse  Post">
            <a:extLst>
              <a:ext uri="{FF2B5EF4-FFF2-40B4-BE49-F238E27FC236}">
                <a16:creationId xmlns:a16="http://schemas.microsoft.com/office/drawing/2014/main" id="{EC33792F-5C8C-41C9-83DA-E9579695D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51064"/>
            <a:ext cx="5231342" cy="33554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82EECA9-DCEC-4FEB-869B-989B40C43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184" y="2251064"/>
            <a:ext cx="4177000" cy="3355457"/>
          </a:xfrm>
          <a:prstGeom prst="rect">
            <a:avLst/>
          </a:prstGeom>
        </p:spPr>
      </p:pic>
    </p:spTree>
    <p:extLst>
      <p:ext uri="{BB962C8B-B14F-4D97-AF65-F5344CB8AC3E}">
        <p14:creationId xmlns:p14="http://schemas.microsoft.com/office/powerpoint/2010/main" val="2173483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74CF-6542-4274-A574-15938AA2BA7F}"/>
              </a:ext>
            </a:extLst>
          </p:cNvPr>
          <p:cNvSpPr>
            <a:spLocks noGrp="1"/>
          </p:cNvSpPr>
          <p:nvPr>
            <p:ph type="title"/>
          </p:nvPr>
        </p:nvSpPr>
        <p:spPr/>
        <p:txBody>
          <a:bodyPr/>
          <a:lstStyle/>
          <a:p>
            <a:r>
              <a:rPr lang="en-US" dirty="0" err="1"/>
              <a:t>OpenAI’s</a:t>
            </a:r>
            <a:r>
              <a:rPr lang="en-US" dirty="0"/>
              <a:t> ChatGPT</a:t>
            </a:r>
          </a:p>
        </p:txBody>
      </p:sp>
      <p:pic>
        <p:nvPicPr>
          <p:cNvPr id="5" name="Picture 4">
            <a:extLst>
              <a:ext uri="{FF2B5EF4-FFF2-40B4-BE49-F238E27FC236}">
                <a16:creationId xmlns:a16="http://schemas.microsoft.com/office/drawing/2014/main" id="{CB7F48A4-9EB3-42FD-8261-880FB79C60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67" y="2195568"/>
            <a:ext cx="5023628" cy="4226870"/>
          </a:xfrm>
          <a:prstGeom prst="rect">
            <a:avLst/>
          </a:prstGeom>
        </p:spPr>
      </p:pic>
      <p:pic>
        <p:nvPicPr>
          <p:cNvPr id="7" name="Picture 6">
            <a:extLst>
              <a:ext uri="{FF2B5EF4-FFF2-40B4-BE49-F238E27FC236}">
                <a16:creationId xmlns:a16="http://schemas.microsoft.com/office/drawing/2014/main" id="{134E8889-8BA7-4D22-A020-79C493FE9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1454" y="2195568"/>
            <a:ext cx="5987237" cy="4226870"/>
          </a:xfrm>
          <a:prstGeom prst="rect">
            <a:avLst/>
          </a:prstGeom>
        </p:spPr>
      </p:pic>
    </p:spTree>
    <p:extLst>
      <p:ext uri="{BB962C8B-B14F-4D97-AF65-F5344CB8AC3E}">
        <p14:creationId xmlns:p14="http://schemas.microsoft.com/office/powerpoint/2010/main" val="2308680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74CF-6542-4274-A574-15938AA2BA7F}"/>
              </a:ext>
            </a:extLst>
          </p:cNvPr>
          <p:cNvSpPr>
            <a:spLocks noGrp="1"/>
          </p:cNvSpPr>
          <p:nvPr>
            <p:ph type="title"/>
          </p:nvPr>
        </p:nvSpPr>
        <p:spPr/>
        <p:txBody>
          <a:bodyPr/>
          <a:lstStyle/>
          <a:p>
            <a:r>
              <a:rPr lang="en-US" dirty="0" err="1"/>
              <a:t>OpenAI’s</a:t>
            </a:r>
            <a:r>
              <a:rPr lang="en-US" dirty="0"/>
              <a:t> ChatGPT</a:t>
            </a:r>
          </a:p>
        </p:txBody>
      </p:sp>
      <p:sp>
        <p:nvSpPr>
          <p:cNvPr id="10" name="TextBox 9">
            <a:extLst>
              <a:ext uri="{FF2B5EF4-FFF2-40B4-BE49-F238E27FC236}">
                <a16:creationId xmlns:a16="http://schemas.microsoft.com/office/drawing/2014/main" id="{4A38B561-32E4-4C6F-85AD-8C6B437FE4CF}"/>
              </a:ext>
            </a:extLst>
          </p:cNvPr>
          <p:cNvSpPr txBox="1"/>
          <p:nvPr/>
        </p:nvSpPr>
        <p:spPr>
          <a:xfrm>
            <a:off x="838200" y="3633800"/>
            <a:ext cx="3716867" cy="369332"/>
          </a:xfrm>
          <a:prstGeom prst="rect">
            <a:avLst/>
          </a:prstGeom>
          <a:noFill/>
        </p:spPr>
        <p:txBody>
          <a:bodyPr wrap="square">
            <a:spAutoFit/>
          </a:bodyPr>
          <a:lstStyle/>
          <a:p>
            <a:r>
              <a:rPr lang="en-US" dirty="0"/>
              <a:t>How people can get to the answers:</a:t>
            </a:r>
          </a:p>
        </p:txBody>
      </p:sp>
      <p:cxnSp>
        <p:nvCxnSpPr>
          <p:cNvPr id="12" name="Connector: Curved 11">
            <a:extLst>
              <a:ext uri="{FF2B5EF4-FFF2-40B4-BE49-F238E27FC236}">
                <a16:creationId xmlns:a16="http://schemas.microsoft.com/office/drawing/2014/main" id="{D03A9511-7806-4452-AEA9-B8ECFE52DC96}"/>
              </a:ext>
            </a:extLst>
          </p:cNvPr>
          <p:cNvCxnSpPr>
            <a:cxnSpLocks/>
            <a:stCxn id="10" idx="3"/>
            <a:endCxn id="13" idx="1"/>
          </p:cNvCxnSpPr>
          <p:nvPr/>
        </p:nvCxnSpPr>
        <p:spPr>
          <a:xfrm flipV="1">
            <a:off x="4555067" y="2548467"/>
            <a:ext cx="651933" cy="1269999"/>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003D2A0E-67B9-40BA-A107-EFDA9816C99E}"/>
              </a:ext>
            </a:extLst>
          </p:cNvPr>
          <p:cNvSpPr txBox="1"/>
          <p:nvPr/>
        </p:nvSpPr>
        <p:spPr>
          <a:xfrm>
            <a:off x="5207000" y="2363801"/>
            <a:ext cx="855133" cy="369332"/>
          </a:xfrm>
          <a:prstGeom prst="rect">
            <a:avLst/>
          </a:prstGeom>
          <a:noFill/>
        </p:spPr>
        <p:txBody>
          <a:bodyPr wrap="square">
            <a:spAutoFit/>
          </a:bodyPr>
          <a:lstStyle/>
          <a:p>
            <a:r>
              <a:rPr lang="en-US" dirty="0"/>
              <a:t>Now: </a:t>
            </a:r>
          </a:p>
        </p:txBody>
      </p:sp>
      <p:sp>
        <p:nvSpPr>
          <p:cNvPr id="15" name="TextBox 14">
            <a:extLst>
              <a:ext uri="{FF2B5EF4-FFF2-40B4-BE49-F238E27FC236}">
                <a16:creationId xmlns:a16="http://schemas.microsoft.com/office/drawing/2014/main" id="{016E2616-CE4B-46CC-B828-933893F62CE5}"/>
              </a:ext>
            </a:extLst>
          </p:cNvPr>
          <p:cNvSpPr txBox="1"/>
          <p:nvPr/>
        </p:nvSpPr>
        <p:spPr>
          <a:xfrm>
            <a:off x="7112000" y="2375985"/>
            <a:ext cx="855133" cy="369332"/>
          </a:xfrm>
          <a:prstGeom prst="rect">
            <a:avLst/>
          </a:prstGeom>
          <a:noFill/>
        </p:spPr>
        <p:txBody>
          <a:bodyPr wrap="square">
            <a:spAutoFit/>
          </a:bodyPr>
          <a:lstStyle/>
          <a:p>
            <a:r>
              <a:rPr lang="en-US" dirty="0"/>
              <a:t>Google</a:t>
            </a:r>
          </a:p>
        </p:txBody>
      </p:sp>
      <p:sp>
        <p:nvSpPr>
          <p:cNvPr id="16" name="TextBox 15">
            <a:extLst>
              <a:ext uri="{FF2B5EF4-FFF2-40B4-BE49-F238E27FC236}">
                <a16:creationId xmlns:a16="http://schemas.microsoft.com/office/drawing/2014/main" id="{0BA208AA-0C33-48BD-88EE-E60433856EC0}"/>
              </a:ext>
            </a:extLst>
          </p:cNvPr>
          <p:cNvSpPr txBox="1"/>
          <p:nvPr/>
        </p:nvSpPr>
        <p:spPr>
          <a:xfrm>
            <a:off x="8229601" y="2375985"/>
            <a:ext cx="660400" cy="369332"/>
          </a:xfrm>
          <a:prstGeom prst="rect">
            <a:avLst/>
          </a:prstGeom>
          <a:noFill/>
        </p:spPr>
        <p:txBody>
          <a:bodyPr wrap="square">
            <a:spAutoFit/>
          </a:bodyPr>
          <a:lstStyle/>
          <a:p>
            <a:r>
              <a:rPr lang="en-US" dirty="0"/>
              <a:t>Read</a:t>
            </a:r>
          </a:p>
        </p:txBody>
      </p:sp>
      <p:sp>
        <p:nvSpPr>
          <p:cNvPr id="17" name="TextBox 16">
            <a:extLst>
              <a:ext uri="{FF2B5EF4-FFF2-40B4-BE49-F238E27FC236}">
                <a16:creationId xmlns:a16="http://schemas.microsoft.com/office/drawing/2014/main" id="{51E71DD2-9C5D-4BEC-8BD6-801B6AB5B1A8}"/>
              </a:ext>
            </a:extLst>
          </p:cNvPr>
          <p:cNvSpPr txBox="1"/>
          <p:nvPr/>
        </p:nvSpPr>
        <p:spPr>
          <a:xfrm>
            <a:off x="9177866" y="2375985"/>
            <a:ext cx="753534" cy="369332"/>
          </a:xfrm>
          <a:prstGeom prst="rect">
            <a:avLst/>
          </a:prstGeom>
          <a:noFill/>
        </p:spPr>
        <p:txBody>
          <a:bodyPr wrap="square">
            <a:spAutoFit/>
          </a:bodyPr>
          <a:lstStyle/>
          <a:p>
            <a:r>
              <a:rPr lang="en-US" dirty="0"/>
              <a:t>Verify</a:t>
            </a:r>
          </a:p>
        </p:txBody>
      </p:sp>
      <p:sp>
        <p:nvSpPr>
          <p:cNvPr id="18" name="TextBox 17">
            <a:extLst>
              <a:ext uri="{FF2B5EF4-FFF2-40B4-BE49-F238E27FC236}">
                <a16:creationId xmlns:a16="http://schemas.microsoft.com/office/drawing/2014/main" id="{866E9C1F-4175-487C-B6FD-409A052DD529}"/>
              </a:ext>
            </a:extLst>
          </p:cNvPr>
          <p:cNvSpPr txBox="1"/>
          <p:nvPr/>
        </p:nvSpPr>
        <p:spPr>
          <a:xfrm>
            <a:off x="10160000" y="2375985"/>
            <a:ext cx="948265" cy="369332"/>
          </a:xfrm>
          <a:prstGeom prst="rect">
            <a:avLst/>
          </a:prstGeom>
          <a:noFill/>
        </p:spPr>
        <p:txBody>
          <a:bodyPr wrap="square">
            <a:spAutoFit/>
          </a:bodyPr>
          <a:lstStyle/>
          <a:p>
            <a:r>
              <a:rPr lang="en-US" dirty="0"/>
              <a:t>Result</a:t>
            </a:r>
          </a:p>
        </p:txBody>
      </p:sp>
      <p:cxnSp>
        <p:nvCxnSpPr>
          <p:cNvPr id="20" name="Straight Arrow Connector 19">
            <a:extLst>
              <a:ext uri="{FF2B5EF4-FFF2-40B4-BE49-F238E27FC236}">
                <a16:creationId xmlns:a16="http://schemas.microsoft.com/office/drawing/2014/main" id="{6D31316D-29C4-4AFA-9FBB-A67951B1B13A}"/>
              </a:ext>
            </a:extLst>
          </p:cNvPr>
          <p:cNvCxnSpPr>
            <a:cxnSpLocks/>
            <a:stCxn id="15" idx="3"/>
            <a:endCxn id="16" idx="1"/>
          </p:cNvCxnSpPr>
          <p:nvPr/>
        </p:nvCxnSpPr>
        <p:spPr>
          <a:xfrm>
            <a:off x="7967133" y="2560651"/>
            <a:ext cx="2624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6AB5CE3-66DD-4930-B5B1-EE1D36A569AB}"/>
              </a:ext>
            </a:extLst>
          </p:cNvPr>
          <p:cNvCxnSpPr>
            <a:cxnSpLocks/>
            <a:stCxn id="16" idx="3"/>
            <a:endCxn id="17" idx="1"/>
          </p:cNvCxnSpPr>
          <p:nvPr/>
        </p:nvCxnSpPr>
        <p:spPr>
          <a:xfrm>
            <a:off x="8890001" y="2560651"/>
            <a:ext cx="2878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9137FA96-1607-457F-9EC1-09F25D099F2E}"/>
              </a:ext>
            </a:extLst>
          </p:cNvPr>
          <p:cNvCxnSpPr>
            <a:cxnSpLocks/>
            <a:stCxn id="17" idx="3"/>
            <a:endCxn id="18" idx="1"/>
          </p:cNvCxnSpPr>
          <p:nvPr/>
        </p:nvCxnSpPr>
        <p:spPr>
          <a:xfrm>
            <a:off x="9931400" y="2560651"/>
            <a:ext cx="228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31D98791-7362-4E83-9301-94DC720F6FAC}"/>
              </a:ext>
            </a:extLst>
          </p:cNvPr>
          <p:cNvCxnSpPr>
            <a:stCxn id="16" idx="0"/>
            <a:endCxn id="15" idx="0"/>
          </p:cNvCxnSpPr>
          <p:nvPr/>
        </p:nvCxnSpPr>
        <p:spPr>
          <a:xfrm rot="16200000" flipV="1">
            <a:off x="8049684" y="1865868"/>
            <a:ext cx="12700" cy="1020234"/>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nector: Elbow 35">
            <a:extLst>
              <a:ext uri="{FF2B5EF4-FFF2-40B4-BE49-F238E27FC236}">
                <a16:creationId xmlns:a16="http://schemas.microsoft.com/office/drawing/2014/main" id="{39CC748E-C8C3-4226-A283-86371CF71AB1}"/>
              </a:ext>
            </a:extLst>
          </p:cNvPr>
          <p:cNvCxnSpPr>
            <a:stCxn id="17" idx="2"/>
            <a:endCxn id="15" idx="2"/>
          </p:cNvCxnSpPr>
          <p:nvPr/>
        </p:nvCxnSpPr>
        <p:spPr>
          <a:xfrm rot="5400000">
            <a:off x="8547100" y="1737784"/>
            <a:ext cx="12700" cy="201506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38" name="Connector: Curved 37">
            <a:extLst>
              <a:ext uri="{FF2B5EF4-FFF2-40B4-BE49-F238E27FC236}">
                <a16:creationId xmlns:a16="http://schemas.microsoft.com/office/drawing/2014/main" id="{AE144F73-9E54-4D29-915A-7B8ABD2E6E58}"/>
              </a:ext>
            </a:extLst>
          </p:cNvPr>
          <p:cNvCxnSpPr>
            <a:cxnSpLocks/>
            <a:stCxn id="10" idx="3"/>
            <a:endCxn id="40" idx="1"/>
          </p:cNvCxnSpPr>
          <p:nvPr/>
        </p:nvCxnSpPr>
        <p:spPr>
          <a:xfrm>
            <a:off x="4555067" y="3818466"/>
            <a:ext cx="651932" cy="134620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5CEF6022-54EB-4FC6-9C11-D61BC1E937B6}"/>
              </a:ext>
            </a:extLst>
          </p:cNvPr>
          <p:cNvSpPr txBox="1"/>
          <p:nvPr/>
        </p:nvSpPr>
        <p:spPr>
          <a:xfrm>
            <a:off x="5206999" y="4980001"/>
            <a:ext cx="889001" cy="369332"/>
          </a:xfrm>
          <a:prstGeom prst="rect">
            <a:avLst/>
          </a:prstGeom>
          <a:noFill/>
        </p:spPr>
        <p:txBody>
          <a:bodyPr wrap="square">
            <a:spAutoFit/>
          </a:bodyPr>
          <a:lstStyle/>
          <a:p>
            <a:r>
              <a:rPr lang="en-US" dirty="0"/>
              <a:t>Future: </a:t>
            </a:r>
          </a:p>
        </p:txBody>
      </p:sp>
      <p:sp>
        <p:nvSpPr>
          <p:cNvPr id="54" name="TextBox 53">
            <a:extLst>
              <a:ext uri="{FF2B5EF4-FFF2-40B4-BE49-F238E27FC236}">
                <a16:creationId xmlns:a16="http://schemas.microsoft.com/office/drawing/2014/main" id="{27E5700D-1772-4923-947C-0E29793E97D5}"/>
              </a:ext>
            </a:extLst>
          </p:cNvPr>
          <p:cNvSpPr txBox="1"/>
          <p:nvPr/>
        </p:nvSpPr>
        <p:spPr>
          <a:xfrm>
            <a:off x="6170085" y="2384967"/>
            <a:ext cx="713315" cy="369332"/>
          </a:xfrm>
          <a:prstGeom prst="rect">
            <a:avLst/>
          </a:prstGeom>
          <a:noFill/>
        </p:spPr>
        <p:txBody>
          <a:bodyPr wrap="square">
            <a:spAutoFit/>
          </a:bodyPr>
          <a:lstStyle/>
          <a:p>
            <a:r>
              <a:rPr lang="en-US" dirty="0"/>
              <a:t>Users</a:t>
            </a:r>
          </a:p>
        </p:txBody>
      </p:sp>
      <p:cxnSp>
        <p:nvCxnSpPr>
          <p:cNvPr id="56" name="Straight Arrow Connector 55">
            <a:extLst>
              <a:ext uri="{FF2B5EF4-FFF2-40B4-BE49-F238E27FC236}">
                <a16:creationId xmlns:a16="http://schemas.microsoft.com/office/drawing/2014/main" id="{BBD2C747-9DFC-4CD9-83CE-9273D066A411}"/>
              </a:ext>
            </a:extLst>
          </p:cNvPr>
          <p:cNvCxnSpPr>
            <a:cxnSpLocks/>
            <a:stCxn id="54" idx="3"/>
            <a:endCxn id="15" idx="1"/>
          </p:cNvCxnSpPr>
          <p:nvPr/>
        </p:nvCxnSpPr>
        <p:spPr>
          <a:xfrm flipV="1">
            <a:off x="6883400" y="2560651"/>
            <a:ext cx="228600" cy="89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68F55BEC-B9A3-4540-BCE9-DB5EB0F49E4B}"/>
              </a:ext>
            </a:extLst>
          </p:cNvPr>
          <p:cNvSpPr txBox="1"/>
          <p:nvPr/>
        </p:nvSpPr>
        <p:spPr>
          <a:xfrm>
            <a:off x="7112000" y="4986351"/>
            <a:ext cx="855133" cy="369332"/>
          </a:xfrm>
          <a:prstGeom prst="rect">
            <a:avLst/>
          </a:prstGeom>
          <a:noFill/>
        </p:spPr>
        <p:txBody>
          <a:bodyPr wrap="square">
            <a:spAutoFit/>
          </a:bodyPr>
          <a:lstStyle/>
          <a:p>
            <a:r>
              <a:rPr lang="en-US" dirty="0"/>
              <a:t>Google</a:t>
            </a:r>
          </a:p>
        </p:txBody>
      </p:sp>
      <p:sp>
        <p:nvSpPr>
          <p:cNvPr id="59" name="TextBox 58">
            <a:extLst>
              <a:ext uri="{FF2B5EF4-FFF2-40B4-BE49-F238E27FC236}">
                <a16:creationId xmlns:a16="http://schemas.microsoft.com/office/drawing/2014/main" id="{498852D3-DA40-46DB-AA3F-AB2ED0F9435E}"/>
              </a:ext>
            </a:extLst>
          </p:cNvPr>
          <p:cNvSpPr txBox="1"/>
          <p:nvPr/>
        </p:nvSpPr>
        <p:spPr>
          <a:xfrm>
            <a:off x="8229601" y="4986351"/>
            <a:ext cx="660400" cy="369332"/>
          </a:xfrm>
          <a:prstGeom prst="rect">
            <a:avLst/>
          </a:prstGeom>
          <a:noFill/>
        </p:spPr>
        <p:txBody>
          <a:bodyPr wrap="square">
            <a:spAutoFit/>
          </a:bodyPr>
          <a:lstStyle/>
          <a:p>
            <a:r>
              <a:rPr lang="en-US" dirty="0"/>
              <a:t>Read</a:t>
            </a:r>
          </a:p>
        </p:txBody>
      </p:sp>
      <p:sp>
        <p:nvSpPr>
          <p:cNvPr id="60" name="TextBox 59">
            <a:extLst>
              <a:ext uri="{FF2B5EF4-FFF2-40B4-BE49-F238E27FC236}">
                <a16:creationId xmlns:a16="http://schemas.microsoft.com/office/drawing/2014/main" id="{383EF801-059C-49CE-AC2D-F41816BC0999}"/>
              </a:ext>
            </a:extLst>
          </p:cNvPr>
          <p:cNvSpPr txBox="1"/>
          <p:nvPr/>
        </p:nvSpPr>
        <p:spPr>
          <a:xfrm>
            <a:off x="9177866" y="4986351"/>
            <a:ext cx="753534" cy="369332"/>
          </a:xfrm>
          <a:prstGeom prst="rect">
            <a:avLst/>
          </a:prstGeom>
          <a:noFill/>
        </p:spPr>
        <p:txBody>
          <a:bodyPr wrap="square">
            <a:spAutoFit/>
          </a:bodyPr>
          <a:lstStyle/>
          <a:p>
            <a:r>
              <a:rPr lang="en-US" dirty="0"/>
              <a:t>Verify</a:t>
            </a:r>
          </a:p>
        </p:txBody>
      </p:sp>
      <p:sp>
        <p:nvSpPr>
          <p:cNvPr id="61" name="TextBox 60">
            <a:extLst>
              <a:ext uri="{FF2B5EF4-FFF2-40B4-BE49-F238E27FC236}">
                <a16:creationId xmlns:a16="http://schemas.microsoft.com/office/drawing/2014/main" id="{C32ACBC4-BF10-46C2-BDC8-85C0A2D3B255}"/>
              </a:ext>
            </a:extLst>
          </p:cNvPr>
          <p:cNvSpPr txBox="1"/>
          <p:nvPr/>
        </p:nvSpPr>
        <p:spPr>
          <a:xfrm>
            <a:off x="10160000" y="4986351"/>
            <a:ext cx="948265" cy="369332"/>
          </a:xfrm>
          <a:prstGeom prst="rect">
            <a:avLst/>
          </a:prstGeom>
          <a:noFill/>
        </p:spPr>
        <p:txBody>
          <a:bodyPr wrap="square">
            <a:spAutoFit/>
          </a:bodyPr>
          <a:lstStyle/>
          <a:p>
            <a:r>
              <a:rPr lang="en-US" dirty="0"/>
              <a:t>Result</a:t>
            </a:r>
          </a:p>
        </p:txBody>
      </p:sp>
      <p:cxnSp>
        <p:nvCxnSpPr>
          <p:cNvPr id="62" name="Straight Arrow Connector 61">
            <a:extLst>
              <a:ext uri="{FF2B5EF4-FFF2-40B4-BE49-F238E27FC236}">
                <a16:creationId xmlns:a16="http://schemas.microsoft.com/office/drawing/2014/main" id="{0978944C-8459-4A5E-A395-8C9471AEF222}"/>
              </a:ext>
            </a:extLst>
          </p:cNvPr>
          <p:cNvCxnSpPr>
            <a:cxnSpLocks/>
            <a:stCxn id="58" idx="3"/>
            <a:endCxn id="59" idx="1"/>
          </p:cNvCxnSpPr>
          <p:nvPr/>
        </p:nvCxnSpPr>
        <p:spPr>
          <a:xfrm>
            <a:off x="7967133" y="5171017"/>
            <a:ext cx="2624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FFC7B22-4E66-4953-A84B-3B4D751F68A2}"/>
              </a:ext>
            </a:extLst>
          </p:cNvPr>
          <p:cNvCxnSpPr>
            <a:cxnSpLocks/>
            <a:stCxn id="59" idx="3"/>
            <a:endCxn id="60" idx="1"/>
          </p:cNvCxnSpPr>
          <p:nvPr/>
        </p:nvCxnSpPr>
        <p:spPr>
          <a:xfrm>
            <a:off x="8890001" y="5171017"/>
            <a:ext cx="2878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2C3933DD-C306-46F1-943D-22D9DF568C1D}"/>
              </a:ext>
            </a:extLst>
          </p:cNvPr>
          <p:cNvCxnSpPr>
            <a:cxnSpLocks/>
            <a:stCxn id="60" idx="3"/>
            <a:endCxn id="61" idx="1"/>
          </p:cNvCxnSpPr>
          <p:nvPr/>
        </p:nvCxnSpPr>
        <p:spPr>
          <a:xfrm>
            <a:off x="9931400" y="5171017"/>
            <a:ext cx="228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D6A26E2F-4D0A-49E6-A080-B556FFEE2DED}"/>
              </a:ext>
            </a:extLst>
          </p:cNvPr>
          <p:cNvCxnSpPr>
            <a:stCxn id="59" idx="0"/>
            <a:endCxn id="58" idx="0"/>
          </p:cNvCxnSpPr>
          <p:nvPr/>
        </p:nvCxnSpPr>
        <p:spPr>
          <a:xfrm rot="16200000" flipV="1">
            <a:off x="8049684" y="4476234"/>
            <a:ext cx="12700" cy="1020234"/>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D6589EE3-BE04-4930-995B-66F41D94AFB9}"/>
              </a:ext>
            </a:extLst>
          </p:cNvPr>
          <p:cNvCxnSpPr>
            <a:stCxn id="60" idx="2"/>
            <a:endCxn id="58" idx="2"/>
          </p:cNvCxnSpPr>
          <p:nvPr/>
        </p:nvCxnSpPr>
        <p:spPr>
          <a:xfrm rot="5400000">
            <a:off x="8547100" y="4348150"/>
            <a:ext cx="12700" cy="201506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043D7D61-382E-4398-988C-37445D0BC614}"/>
              </a:ext>
            </a:extLst>
          </p:cNvPr>
          <p:cNvSpPr txBox="1"/>
          <p:nvPr/>
        </p:nvSpPr>
        <p:spPr>
          <a:xfrm>
            <a:off x="6170085" y="4995333"/>
            <a:ext cx="713315" cy="369332"/>
          </a:xfrm>
          <a:prstGeom prst="rect">
            <a:avLst/>
          </a:prstGeom>
          <a:noFill/>
        </p:spPr>
        <p:txBody>
          <a:bodyPr wrap="square">
            <a:spAutoFit/>
          </a:bodyPr>
          <a:lstStyle/>
          <a:p>
            <a:r>
              <a:rPr lang="en-US" dirty="0"/>
              <a:t>Users</a:t>
            </a:r>
          </a:p>
        </p:txBody>
      </p:sp>
      <p:cxnSp>
        <p:nvCxnSpPr>
          <p:cNvPr id="68" name="Straight Arrow Connector 67">
            <a:extLst>
              <a:ext uri="{FF2B5EF4-FFF2-40B4-BE49-F238E27FC236}">
                <a16:creationId xmlns:a16="http://schemas.microsoft.com/office/drawing/2014/main" id="{F49AD56A-36FA-4AF9-95EA-80445FAEE9D5}"/>
              </a:ext>
            </a:extLst>
          </p:cNvPr>
          <p:cNvCxnSpPr>
            <a:cxnSpLocks/>
            <a:stCxn id="67" idx="3"/>
            <a:endCxn id="58" idx="1"/>
          </p:cNvCxnSpPr>
          <p:nvPr/>
        </p:nvCxnSpPr>
        <p:spPr>
          <a:xfrm flipV="1">
            <a:off x="6883400" y="5171017"/>
            <a:ext cx="228600" cy="89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Rectangle 68">
            <a:extLst>
              <a:ext uri="{FF2B5EF4-FFF2-40B4-BE49-F238E27FC236}">
                <a16:creationId xmlns:a16="http://schemas.microsoft.com/office/drawing/2014/main" id="{E7AC7383-BCFE-4050-8E0E-0B96A973B5A1}"/>
              </a:ext>
            </a:extLst>
          </p:cNvPr>
          <p:cNvSpPr/>
          <p:nvPr/>
        </p:nvSpPr>
        <p:spPr>
          <a:xfrm>
            <a:off x="6957485" y="4673602"/>
            <a:ext cx="3100915" cy="101599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71" name="Connector: Elbow 70">
            <a:extLst>
              <a:ext uri="{FF2B5EF4-FFF2-40B4-BE49-F238E27FC236}">
                <a16:creationId xmlns:a16="http://schemas.microsoft.com/office/drawing/2014/main" id="{83D58CF8-0F01-46F8-9F50-7BA7C02FE318}"/>
              </a:ext>
            </a:extLst>
          </p:cNvPr>
          <p:cNvCxnSpPr>
            <a:stCxn id="67" idx="0"/>
            <a:endCxn id="61" idx="0"/>
          </p:cNvCxnSpPr>
          <p:nvPr/>
        </p:nvCxnSpPr>
        <p:spPr>
          <a:xfrm rot="5400000" flipH="1" flipV="1">
            <a:off x="8575947" y="2937147"/>
            <a:ext cx="8982" cy="4107390"/>
          </a:xfrm>
          <a:prstGeom prst="bentConnector3">
            <a:avLst>
              <a:gd name="adj1" fmla="val 7075440"/>
            </a:avLst>
          </a:prstGeom>
          <a:ln>
            <a:tailEnd type="triangle"/>
          </a:ln>
        </p:spPr>
        <p:style>
          <a:lnRef idx="1">
            <a:schemeClr val="dk1"/>
          </a:lnRef>
          <a:fillRef idx="0">
            <a:schemeClr val="dk1"/>
          </a:fillRef>
          <a:effectRef idx="0">
            <a:schemeClr val="dk1"/>
          </a:effectRef>
          <a:fontRef idx="minor">
            <a:schemeClr val="tx1"/>
          </a:fontRef>
        </p:style>
      </p:cxnSp>
      <p:sp>
        <p:nvSpPr>
          <p:cNvPr id="73" name="TextBox 72">
            <a:extLst>
              <a:ext uri="{FF2B5EF4-FFF2-40B4-BE49-F238E27FC236}">
                <a16:creationId xmlns:a16="http://schemas.microsoft.com/office/drawing/2014/main" id="{4534E63E-6111-47CB-9589-403BA9275F77}"/>
              </a:ext>
            </a:extLst>
          </p:cNvPr>
          <p:cNvSpPr txBox="1"/>
          <p:nvPr/>
        </p:nvSpPr>
        <p:spPr>
          <a:xfrm>
            <a:off x="8320230" y="4032034"/>
            <a:ext cx="375424" cy="369332"/>
          </a:xfrm>
          <a:prstGeom prst="rect">
            <a:avLst/>
          </a:prstGeom>
          <a:noFill/>
        </p:spPr>
        <p:txBody>
          <a:bodyPr wrap="none" rtlCol="0">
            <a:spAutoFit/>
          </a:bodyPr>
          <a:lstStyle/>
          <a:p>
            <a:r>
              <a:rPr lang="en-US" dirty="0"/>
              <a:t>AI</a:t>
            </a:r>
          </a:p>
        </p:txBody>
      </p:sp>
      <p:cxnSp>
        <p:nvCxnSpPr>
          <p:cNvPr id="75" name="Straight Connector 74">
            <a:extLst>
              <a:ext uri="{FF2B5EF4-FFF2-40B4-BE49-F238E27FC236}">
                <a16:creationId xmlns:a16="http://schemas.microsoft.com/office/drawing/2014/main" id="{579F50C7-DC9E-4F3A-A9EC-514D9159402E}"/>
              </a:ext>
            </a:extLst>
          </p:cNvPr>
          <p:cNvCxnSpPr/>
          <p:nvPr/>
        </p:nvCxnSpPr>
        <p:spPr>
          <a:xfrm>
            <a:off x="6957485" y="4673602"/>
            <a:ext cx="3100915" cy="101599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 name="Straight Connector 75">
            <a:extLst>
              <a:ext uri="{FF2B5EF4-FFF2-40B4-BE49-F238E27FC236}">
                <a16:creationId xmlns:a16="http://schemas.microsoft.com/office/drawing/2014/main" id="{592F9562-5D5B-454F-9A64-5AEEE8D93A40}"/>
              </a:ext>
            </a:extLst>
          </p:cNvPr>
          <p:cNvCxnSpPr>
            <a:cxnSpLocks/>
          </p:cNvCxnSpPr>
          <p:nvPr/>
        </p:nvCxnSpPr>
        <p:spPr>
          <a:xfrm flipV="1">
            <a:off x="6957485" y="4679953"/>
            <a:ext cx="3088215" cy="100178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47505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FB780-802F-4D6F-A0D8-6FC3E4A1CD81}"/>
              </a:ext>
            </a:extLst>
          </p:cNvPr>
          <p:cNvSpPr>
            <a:spLocks noGrp="1"/>
          </p:cNvSpPr>
          <p:nvPr>
            <p:ph type="title"/>
          </p:nvPr>
        </p:nvSpPr>
        <p:spPr/>
        <p:txBody>
          <a:bodyPr/>
          <a:lstStyle/>
          <a:p>
            <a:r>
              <a:rPr lang="en-US" dirty="0"/>
              <a:t>Brave New World</a:t>
            </a:r>
          </a:p>
        </p:txBody>
      </p:sp>
      <p:sp>
        <p:nvSpPr>
          <p:cNvPr id="3" name="Content Placeholder 2">
            <a:extLst>
              <a:ext uri="{FF2B5EF4-FFF2-40B4-BE49-F238E27FC236}">
                <a16:creationId xmlns:a16="http://schemas.microsoft.com/office/drawing/2014/main" id="{F233AAE9-A8EC-41E3-96E1-E36BDCB924EE}"/>
              </a:ext>
            </a:extLst>
          </p:cNvPr>
          <p:cNvSpPr>
            <a:spLocks noGrp="1"/>
          </p:cNvSpPr>
          <p:nvPr>
            <p:ph idx="1"/>
          </p:nvPr>
        </p:nvSpPr>
        <p:spPr/>
        <p:txBody>
          <a:bodyPr/>
          <a:lstStyle/>
          <a:p>
            <a:r>
              <a:rPr lang="en-US" dirty="0"/>
              <a:t>Dystopian science-fiction novel</a:t>
            </a:r>
          </a:p>
          <a:p>
            <a:r>
              <a:rPr lang="en-US" dirty="0"/>
              <a:t>set in a futuristic London society</a:t>
            </a:r>
            <a:br>
              <a:rPr lang="en-US" dirty="0"/>
            </a:br>
            <a:r>
              <a:rPr lang="en-US" dirty="0"/>
              <a:t>in the year 2540 AD (published 1931)</a:t>
            </a:r>
          </a:p>
          <a:p>
            <a:r>
              <a:rPr lang="en-US" dirty="0"/>
              <a:t>About technology, politics, and consumer culture</a:t>
            </a:r>
          </a:p>
          <a:p>
            <a:endParaRPr lang="en-US" dirty="0"/>
          </a:p>
        </p:txBody>
      </p:sp>
      <p:pic>
        <p:nvPicPr>
          <p:cNvPr id="5" name="Picture 4">
            <a:extLst>
              <a:ext uri="{FF2B5EF4-FFF2-40B4-BE49-F238E27FC236}">
                <a16:creationId xmlns:a16="http://schemas.microsoft.com/office/drawing/2014/main" id="{CF2BF4D1-D0D8-48A4-829A-8AA4F4B01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641" y="297357"/>
            <a:ext cx="3166692" cy="2428910"/>
          </a:xfrm>
          <a:prstGeom prst="rect">
            <a:avLst/>
          </a:prstGeom>
        </p:spPr>
      </p:pic>
      <p:sp>
        <p:nvSpPr>
          <p:cNvPr id="6" name="TextBox 5">
            <a:extLst>
              <a:ext uri="{FF2B5EF4-FFF2-40B4-BE49-F238E27FC236}">
                <a16:creationId xmlns:a16="http://schemas.microsoft.com/office/drawing/2014/main" id="{9DEBFF8F-4F36-46DC-9A58-0D05C238ECE9}"/>
              </a:ext>
            </a:extLst>
          </p:cNvPr>
          <p:cNvSpPr txBox="1"/>
          <p:nvPr/>
        </p:nvSpPr>
        <p:spPr>
          <a:xfrm>
            <a:off x="8322301" y="2730399"/>
            <a:ext cx="1863372" cy="261610"/>
          </a:xfrm>
          <a:prstGeom prst="rect">
            <a:avLst/>
          </a:prstGeom>
          <a:noFill/>
        </p:spPr>
        <p:txBody>
          <a:bodyPr wrap="square">
            <a:spAutoFit/>
          </a:bodyPr>
          <a:lstStyle/>
          <a:p>
            <a:r>
              <a:rPr lang="en-US" sz="1100" i="1" dirty="0">
                <a:hlinkClick r:id="rId4"/>
              </a:rPr>
              <a:t>ideology-theory-practice.org</a:t>
            </a:r>
            <a:endParaRPr lang="en-US" sz="1100" i="1" dirty="0"/>
          </a:p>
        </p:txBody>
      </p:sp>
      <p:sp>
        <p:nvSpPr>
          <p:cNvPr id="7" name="TextBox 6">
            <a:extLst>
              <a:ext uri="{FF2B5EF4-FFF2-40B4-BE49-F238E27FC236}">
                <a16:creationId xmlns:a16="http://schemas.microsoft.com/office/drawing/2014/main" id="{27A58E2A-163F-4884-8DCD-B960432F9570}"/>
              </a:ext>
            </a:extLst>
          </p:cNvPr>
          <p:cNvSpPr txBox="1"/>
          <p:nvPr/>
        </p:nvSpPr>
        <p:spPr>
          <a:xfrm>
            <a:off x="838200" y="4770850"/>
            <a:ext cx="2491195" cy="1077218"/>
          </a:xfrm>
          <a:prstGeom prst="rect">
            <a:avLst/>
          </a:prstGeom>
          <a:noFill/>
        </p:spPr>
        <p:txBody>
          <a:bodyPr wrap="none" rtlCol="0">
            <a:spAutoFit/>
          </a:bodyPr>
          <a:lstStyle/>
          <a:p>
            <a:pPr algn="ctr"/>
            <a:r>
              <a:rPr lang="en-US" sz="3200" dirty="0"/>
              <a:t>Technological</a:t>
            </a:r>
            <a:br>
              <a:rPr lang="en-US" sz="3200" dirty="0"/>
            </a:br>
            <a:r>
              <a:rPr lang="en-US" sz="3200" dirty="0"/>
              <a:t>Advancement</a:t>
            </a:r>
          </a:p>
        </p:txBody>
      </p:sp>
      <p:sp>
        <p:nvSpPr>
          <p:cNvPr id="8" name="TextBox 7">
            <a:extLst>
              <a:ext uri="{FF2B5EF4-FFF2-40B4-BE49-F238E27FC236}">
                <a16:creationId xmlns:a16="http://schemas.microsoft.com/office/drawing/2014/main" id="{774919F7-BC66-48A2-B25D-6C719551D8DA}"/>
              </a:ext>
            </a:extLst>
          </p:cNvPr>
          <p:cNvSpPr txBox="1"/>
          <p:nvPr/>
        </p:nvSpPr>
        <p:spPr>
          <a:xfrm>
            <a:off x="0" y="6596390"/>
            <a:ext cx="2641600" cy="261610"/>
          </a:xfrm>
          <a:prstGeom prst="rect">
            <a:avLst/>
          </a:prstGeom>
          <a:noFill/>
        </p:spPr>
        <p:txBody>
          <a:bodyPr wrap="square">
            <a:spAutoFit/>
          </a:bodyPr>
          <a:lstStyle/>
          <a:p>
            <a:r>
              <a:rPr lang="en-US" sz="1100" i="1" dirty="0"/>
              <a:t>Adopted from </a:t>
            </a:r>
            <a:r>
              <a:rPr lang="en-US" sz="1100" i="1" dirty="0">
                <a:hlinkClick r:id="rId5"/>
              </a:rPr>
              <a:t>Four Minute Books</a:t>
            </a:r>
            <a:endParaRPr lang="en-US" sz="1100" i="1" dirty="0"/>
          </a:p>
        </p:txBody>
      </p:sp>
      <p:sp>
        <p:nvSpPr>
          <p:cNvPr id="9" name="TextBox 8">
            <a:extLst>
              <a:ext uri="{FF2B5EF4-FFF2-40B4-BE49-F238E27FC236}">
                <a16:creationId xmlns:a16="http://schemas.microsoft.com/office/drawing/2014/main" id="{427518C4-1140-4BB0-8871-82C1DA46125A}"/>
              </a:ext>
            </a:extLst>
          </p:cNvPr>
          <p:cNvSpPr txBox="1"/>
          <p:nvPr/>
        </p:nvSpPr>
        <p:spPr>
          <a:xfrm>
            <a:off x="4086013" y="5659189"/>
            <a:ext cx="2078839" cy="584775"/>
          </a:xfrm>
          <a:prstGeom prst="rect">
            <a:avLst/>
          </a:prstGeom>
          <a:noFill/>
        </p:spPr>
        <p:txBody>
          <a:bodyPr wrap="none" rtlCol="0">
            <a:spAutoFit/>
          </a:bodyPr>
          <a:lstStyle/>
          <a:p>
            <a:pPr algn="ctr"/>
            <a:r>
              <a:rPr lang="en-US" sz="3200" dirty="0"/>
              <a:t>Oppression</a:t>
            </a:r>
          </a:p>
        </p:txBody>
      </p:sp>
      <p:sp>
        <p:nvSpPr>
          <p:cNvPr id="10" name="TextBox 9">
            <a:extLst>
              <a:ext uri="{FF2B5EF4-FFF2-40B4-BE49-F238E27FC236}">
                <a16:creationId xmlns:a16="http://schemas.microsoft.com/office/drawing/2014/main" id="{095C381B-8599-4BA5-8596-B7EB5691FFA7}"/>
              </a:ext>
            </a:extLst>
          </p:cNvPr>
          <p:cNvSpPr txBox="1"/>
          <p:nvPr/>
        </p:nvSpPr>
        <p:spPr>
          <a:xfrm>
            <a:off x="4086013" y="4313121"/>
            <a:ext cx="2163926" cy="1077218"/>
          </a:xfrm>
          <a:prstGeom prst="rect">
            <a:avLst/>
          </a:prstGeom>
          <a:noFill/>
        </p:spPr>
        <p:txBody>
          <a:bodyPr wrap="none" rtlCol="0">
            <a:spAutoFit/>
          </a:bodyPr>
          <a:lstStyle/>
          <a:p>
            <a:pPr algn="ctr"/>
            <a:r>
              <a:rPr lang="en-US" sz="3200" dirty="0"/>
              <a:t>Everyone is </a:t>
            </a:r>
            <a:br>
              <a:rPr lang="en-US" sz="3200" dirty="0"/>
            </a:br>
            <a:r>
              <a:rPr lang="en-US" sz="3200" dirty="0"/>
              <a:t>“happy”</a:t>
            </a:r>
          </a:p>
        </p:txBody>
      </p:sp>
      <p:sp>
        <p:nvSpPr>
          <p:cNvPr id="11" name="TextBox 10">
            <a:extLst>
              <a:ext uri="{FF2B5EF4-FFF2-40B4-BE49-F238E27FC236}">
                <a16:creationId xmlns:a16="http://schemas.microsoft.com/office/drawing/2014/main" id="{B50785AB-F25C-4BE9-8D15-C15EE1DCA4AE}"/>
              </a:ext>
            </a:extLst>
          </p:cNvPr>
          <p:cNvSpPr txBox="1"/>
          <p:nvPr/>
        </p:nvSpPr>
        <p:spPr>
          <a:xfrm>
            <a:off x="4404116" y="6076454"/>
            <a:ext cx="1442639" cy="338554"/>
          </a:xfrm>
          <a:prstGeom prst="rect">
            <a:avLst/>
          </a:prstGeom>
          <a:noFill/>
        </p:spPr>
        <p:txBody>
          <a:bodyPr wrap="none" rtlCol="0">
            <a:spAutoFit/>
          </a:bodyPr>
          <a:lstStyle/>
          <a:p>
            <a:pPr algn="ctr"/>
            <a:r>
              <a:rPr lang="en-US" sz="1600" dirty="0"/>
              <a:t>(Orwell’s 1984)</a:t>
            </a:r>
          </a:p>
        </p:txBody>
      </p:sp>
      <p:sp>
        <p:nvSpPr>
          <p:cNvPr id="12" name="Left Brace 11">
            <a:extLst>
              <a:ext uri="{FF2B5EF4-FFF2-40B4-BE49-F238E27FC236}">
                <a16:creationId xmlns:a16="http://schemas.microsoft.com/office/drawing/2014/main" id="{CF153AAE-8CD2-4A62-BD44-37D3580E709E}"/>
              </a:ext>
            </a:extLst>
          </p:cNvPr>
          <p:cNvSpPr/>
          <p:nvPr/>
        </p:nvSpPr>
        <p:spPr>
          <a:xfrm>
            <a:off x="3546937" y="4298668"/>
            <a:ext cx="414866" cy="21833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Connector: Curved 13">
            <a:extLst>
              <a:ext uri="{FF2B5EF4-FFF2-40B4-BE49-F238E27FC236}">
                <a16:creationId xmlns:a16="http://schemas.microsoft.com/office/drawing/2014/main" id="{EF615CF3-25D1-4843-8C88-5F98ED66932C}"/>
              </a:ext>
            </a:extLst>
          </p:cNvPr>
          <p:cNvCxnSpPr>
            <a:stCxn id="10" idx="3"/>
          </p:cNvCxnSpPr>
          <p:nvPr/>
        </p:nvCxnSpPr>
        <p:spPr>
          <a:xfrm>
            <a:off x="6249939" y="4851730"/>
            <a:ext cx="912861" cy="312937"/>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061877B-569F-43E9-B609-7CC691A85BD0}"/>
              </a:ext>
            </a:extLst>
          </p:cNvPr>
          <p:cNvSpPr txBox="1"/>
          <p:nvPr/>
        </p:nvSpPr>
        <p:spPr>
          <a:xfrm>
            <a:off x="7390551" y="4626270"/>
            <a:ext cx="441968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i="1" dirty="0"/>
              <a:t>The world’s stable now. People are happy; they get what they want, and</a:t>
            </a:r>
            <a:br>
              <a:rPr lang="en-US" i="1" dirty="0"/>
            </a:br>
            <a:r>
              <a:rPr lang="en-US" i="1" dirty="0">
                <a:solidFill>
                  <a:schemeClr val="accent2">
                    <a:lumMod val="75000"/>
                  </a:schemeClr>
                </a:solidFill>
              </a:rPr>
              <a:t>they never want what they can’t get.</a:t>
            </a:r>
          </a:p>
        </p:txBody>
      </p:sp>
      <p:sp>
        <p:nvSpPr>
          <p:cNvPr id="19" name="Arrow: Down 18">
            <a:extLst>
              <a:ext uri="{FF2B5EF4-FFF2-40B4-BE49-F238E27FC236}">
                <a16:creationId xmlns:a16="http://schemas.microsoft.com/office/drawing/2014/main" id="{10554A37-160B-4ACD-9337-3EFA7E1631CD}"/>
              </a:ext>
            </a:extLst>
          </p:cNvPr>
          <p:cNvSpPr/>
          <p:nvPr/>
        </p:nvSpPr>
        <p:spPr>
          <a:xfrm>
            <a:off x="9152467" y="5659189"/>
            <a:ext cx="279400" cy="41726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A12E4B8-4118-40A9-9E04-489126E52CDF}"/>
              </a:ext>
            </a:extLst>
          </p:cNvPr>
          <p:cNvSpPr txBox="1"/>
          <p:nvPr/>
        </p:nvSpPr>
        <p:spPr>
          <a:xfrm>
            <a:off x="8473512" y="6054314"/>
            <a:ext cx="1637308" cy="523220"/>
          </a:xfrm>
          <a:prstGeom prst="rect">
            <a:avLst/>
          </a:prstGeom>
          <a:noFill/>
        </p:spPr>
        <p:txBody>
          <a:bodyPr wrap="none" rtlCol="0">
            <a:spAutoFit/>
          </a:bodyPr>
          <a:lstStyle/>
          <a:p>
            <a:pPr algn="ctr"/>
            <a:r>
              <a:rPr lang="en-US" sz="2800" dirty="0"/>
              <a:t>Standards</a:t>
            </a:r>
            <a:endParaRPr lang="en-US" sz="3200" dirty="0"/>
          </a:p>
        </p:txBody>
      </p:sp>
      <p:sp>
        <p:nvSpPr>
          <p:cNvPr id="24" name="TextBox 23">
            <a:extLst>
              <a:ext uri="{FF2B5EF4-FFF2-40B4-BE49-F238E27FC236}">
                <a16:creationId xmlns:a16="http://schemas.microsoft.com/office/drawing/2014/main" id="{B20EC6AB-3EC7-4338-91BF-0ED0A0586066}"/>
              </a:ext>
            </a:extLst>
          </p:cNvPr>
          <p:cNvSpPr txBox="1"/>
          <p:nvPr/>
        </p:nvSpPr>
        <p:spPr>
          <a:xfrm>
            <a:off x="10358464" y="6453818"/>
            <a:ext cx="1637307" cy="338554"/>
          </a:xfrm>
          <a:prstGeom prst="rect">
            <a:avLst/>
          </a:prstGeom>
          <a:noFill/>
        </p:spPr>
        <p:txBody>
          <a:bodyPr wrap="square" rtlCol="0">
            <a:spAutoFit/>
          </a:bodyPr>
          <a:lstStyle/>
          <a:p>
            <a:pPr algn="ctr"/>
            <a:r>
              <a:rPr lang="en-US" sz="1600" dirty="0"/>
              <a:t>i.e., guardrails</a:t>
            </a:r>
            <a:endParaRPr lang="en-US" sz="2400" dirty="0"/>
          </a:p>
        </p:txBody>
      </p:sp>
      <p:cxnSp>
        <p:nvCxnSpPr>
          <p:cNvPr id="23" name="Connector: Curved 22">
            <a:extLst>
              <a:ext uri="{FF2B5EF4-FFF2-40B4-BE49-F238E27FC236}">
                <a16:creationId xmlns:a16="http://schemas.microsoft.com/office/drawing/2014/main" id="{0CEB80E7-DE79-4FD0-866D-A9AE839FEBCD}"/>
              </a:ext>
            </a:extLst>
          </p:cNvPr>
          <p:cNvCxnSpPr>
            <a:stCxn id="20" idx="3"/>
            <a:endCxn id="24" idx="1"/>
          </p:cNvCxnSpPr>
          <p:nvPr/>
        </p:nvCxnSpPr>
        <p:spPr>
          <a:xfrm>
            <a:off x="10110820" y="6315924"/>
            <a:ext cx="247644" cy="30717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20619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B8FA5-BE4F-415D-A339-55DC5094C9AD}"/>
              </a:ext>
            </a:extLst>
          </p:cNvPr>
          <p:cNvSpPr>
            <a:spLocks noGrp="1"/>
          </p:cNvSpPr>
          <p:nvPr>
            <p:ph type="title"/>
          </p:nvPr>
        </p:nvSpPr>
        <p:spPr/>
        <p:txBody>
          <a:bodyPr/>
          <a:lstStyle/>
          <a:p>
            <a:r>
              <a:rPr lang="en-US" dirty="0"/>
              <a:t>What is AI?</a:t>
            </a:r>
          </a:p>
        </p:txBody>
      </p:sp>
      <p:sp>
        <p:nvSpPr>
          <p:cNvPr id="4" name="TextBox 3">
            <a:extLst>
              <a:ext uri="{FF2B5EF4-FFF2-40B4-BE49-F238E27FC236}">
                <a16:creationId xmlns:a16="http://schemas.microsoft.com/office/drawing/2014/main" id="{EB379C22-2DB7-49D9-87D0-5E122D600FB9}"/>
              </a:ext>
            </a:extLst>
          </p:cNvPr>
          <p:cNvSpPr txBox="1"/>
          <p:nvPr/>
        </p:nvSpPr>
        <p:spPr>
          <a:xfrm>
            <a:off x="838200" y="1771951"/>
            <a:ext cx="2537254" cy="461665"/>
          </a:xfrm>
          <a:prstGeom prst="rect">
            <a:avLst/>
          </a:prstGeom>
          <a:solidFill>
            <a:schemeClr val="tx2">
              <a:lumMod val="20000"/>
              <a:lumOff val="80000"/>
            </a:schemeClr>
          </a:solidFill>
        </p:spPr>
        <p:txBody>
          <a:bodyPr wrap="square" rtlCol="0">
            <a:spAutoFit/>
          </a:bodyPr>
          <a:lstStyle/>
          <a:p>
            <a:pPr algn="ctr"/>
            <a:r>
              <a:rPr lang="en-US" sz="2400" dirty="0"/>
              <a:t>Artificial</a:t>
            </a:r>
          </a:p>
        </p:txBody>
      </p:sp>
      <p:sp>
        <p:nvSpPr>
          <p:cNvPr id="5" name="TextBox 4">
            <a:extLst>
              <a:ext uri="{FF2B5EF4-FFF2-40B4-BE49-F238E27FC236}">
                <a16:creationId xmlns:a16="http://schemas.microsoft.com/office/drawing/2014/main" id="{1AF83C19-4FC1-4435-B115-0F072C165592}"/>
              </a:ext>
            </a:extLst>
          </p:cNvPr>
          <p:cNvSpPr txBox="1"/>
          <p:nvPr/>
        </p:nvSpPr>
        <p:spPr>
          <a:xfrm>
            <a:off x="3488726" y="1771951"/>
            <a:ext cx="2537254" cy="461665"/>
          </a:xfrm>
          <a:prstGeom prst="rect">
            <a:avLst/>
          </a:prstGeom>
          <a:solidFill>
            <a:schemeClr val="tx2">
              <a:lumMod val="20000"/>
              <a:lumOff val="80000"/>
            </a:schemeClr>
          </a:solidFill>
        </p:spPr>
        <p:txBody>
          <a:bodyPr wrap="square" rtlCol="0">
            <a:spAutoFit/>
          </a:bodyPr>
          <a:lstStyle/>
          <a:p>
            <a:pPr algn="ctr"/>
            <a:r>
              <a:rPr lang="en-US" sz="2400" dirty="0"/>
              <a:t>Intelligence</a:t>
            </a:r>
          </a:p>
        </p:txBody>
      </p:sp>
      <p:cxnSp>
        <p:nvCxnSpPr>
          <p:cNvPr id="7" name="Connector: Curved 6">
            <a:extLst>
              <a:ext uri="{FF2B5EF4-FFF2-40B4-BE49-F238E27FC236}">
                <a16:creationId xmlns:a16="http://schemas.microsoft.com/office/drawing/2014/main" id="{1F087306-DBCE-4ADD-A583-46465961025E}"/>
              </a:ext>
            </a:extLst>
          </p:cNvPr>
          <p:cNvCxnSpPr>
            <a:cxnSpLocks/>
            <a:stCxn id="4" idx="2"/>
            <a:endCxn id="10" idx="0"/>
          </p:cNvCxnSpPr>
          <p:nvPr/>
        </p:nvCxnSpPr>
        <p:spPr>
          <a:xfrm rot="16200000" flipH="1">
            <a:off x="1817541" y="2522902"/>
            <a:ext cx="1026507" cy="44793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44C0BA81-B10E-42F2-B302-26CCB289F871}"/>
              </a:ext>
            </a:extLst>
          </p:cNvPr>
          <p:cNvSpPr txBox="1"/>
          <p:nvPr/>
        </p:nvSpPr>
        <p:spPr>
          <a:xfrm>
            <a:off x="659027" y="3278659"/>
            <a:ext cx="1447801" cy="457201"/>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2F92EA53-2072-4848-91E9-F07EF6EFEC47}"/>
              </a:ext>
            </a:extLst>
          </p:cNvPr>
          <p:cNvSpPr txBox="1"/>
          <p:nvPr/>
        </p:nvSpPr>
        <p:spPr>
          <a:xfrm>
            <a:off x="1620796" y="3260123"/>
            <a:ext cx="1867930" cy="646331"/>
          </a:xfrm>
          <a:prstGeom prst="rect">
            <a:avLst/>
          </a:prstGeom>
          <a:solidFill>
            <a:schemeClr val="bg1"/>
          </a:solidFill>
        </p:spPr>
        <p:txBody>
          <a:bodyPr wrap="square" rtlCol="0">
            <a:spAutoFit/>
          </a:bodyPr>
          <a:lstStyle/>
          <a:p>
            <a:pPr marL="285750" indent="-285750">
              <a:buFont typeface="Wingdings" panose="05000000000000000000" pitchFamily="2" charset="2"/>
              <a:buChar char="§"/>
            </a:pPr>
            <a:r>
              <a:rPr lang="en-US" dirty="0"/>
              <a:t>Man-made</a:t>
            </a:r>
          </a:p>
          <a:p>
            <a:pPr marL="285750" indent="-285750">
              <a:buFont typeface="Wingdings" panose="05000000000000000000" pitchFamily="2" charset="2"/>
              <a:buChar char="§"/>
            </a:pPr>
            <a:r>
              <a:rPr lang="en-US" dirty="0"/>
              <a:t>Synthetic</a:t>
            </a:r>
          </a:p>
        </p:txBody>
      </p:sp>
      <p:cxnSp>
        <p:nvCxnSpPr>
          <p:cNvPr id="12" name="Connector: Curved 11">
            <a:extLst>
              <a:ext uri="{FF2B5EF4-FFF2-40B4-BE49-F238E27FC236}">
                <a16:creationId xmlns:a16="http://schemas.microsoft.com/office/drawing/2014/main" id="{279C1DF3-396B-4D21-A92F-D426DE7591EC}"/>
              </a:ext>
            </a:extLst>
          </p:cNvPr>
          <p:cNvCxnSpPr>
            <a:cxnSpLocks/>
            <a:stCxn id="5" idx="2"/>
            <a:endCxn id="19" idx="1"/>
          </p:cNvCxnSpPr>
          <p:nvPr/>
        </p:nvCxnSpPr>
        <p:spPr>
          <a:xfrm rot="16200000" flipH="1">
            <a:off x="5450084" y="1540884"/>
            <a:ext cx="583378" cy="196884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B2FF4825-9D47-4308-AA24-64B0FFBAA9B0}"/>
              </a:ext>
            </a:extLst>
          </p:cNvPr>
          <p:cNvSpPr txBox="1"/>
          <p:nvPr/>
        </p:nvSpPr>
        <p:spPr>
          <a:xfrm>
            <a:off x="6726194" y="2355329"/>
            <a:ext cx="5000367" cy="923330"/>
          </a:xfrm>
          <a:prstGeom prst="rect">
            <a:avLst/>
          </a:prstGeom>
          <a:noFill/>
        </p:spPr>
        <p:txBody>
          <a:bodyPr wrap="square">
            <a:spAutoFit/>
          </a:bodyPr>
          <a:lstStyle/>
          <a:p>
            <a:pPr marL="285750" indent="-285750">
              <a:buFont typeface="Wingdings" panose="05000000000000000000" pitchFamily="2" charset="2"/>
              <a:buChar char="§"/>
            </a:pPr>
            <a:r>
              <a:rPr lang="en-US" dirty="0"/>
              <a:t>The ability to </a:t>
            </a:r>
            <a:r>
              <a:rPr lang="en-US" dirty="0">
                <a:solidFill>
                  <a:schemeClr val="accent6"/>
                </a:solidFill>
              </a:rPr>
              <a:t>learn</a:t>
            </a:r>
            <a:r>
              <a:rPr lang="en-US" dirty="0"/>
              <a:t> and </a:t>
            </a:r>
            <a:r>
              <a:rPr lang="en-US" dirty="0">
                <a:solidFill>
                  <a:schemeClr val="accent6"/>
                </a:solidFill>
              </a:rPr>
              <a:t>perform</a:t>
            </a:r>
            <a:r>
              <a:rPr lang="en-US" dirty="0"/>
              <a:t> techniques</a:t>
            </a:r>
          </a:p>
          <a:p>
            <a:pPr marL="285750" indent="-285750">
              <a:buFont typeface="Wingdings" panose="05000000000000000000" pitchFamily="2" charset="2"/>
              <a:buChar char="§"/>
            </a:pPr>
            <a:r>
              <a:rPr lang="en-US" dirty="0">
                <a:solidFill>
                  <a:schemeClr val="accent6"/>
                </a:solidFill>
              </a:rPr>
              <a:t>Solve</a:t>
            </a:r>
            <a:r>
              <a:rPr lang="en-US" dirty="0"/>
              <a:t> problems and achieve goals</a:t>
            </a:r>
          </a:p>
          <a:p>
            <a:pPr marL="285750" indent="-285750">
              <a:buFont typeface="Wingdings" panose="05000000000000000000" pitchFamily="2" charset="2"/>
              <a:buChar char="§"/>
            </a:pPr>
            <a:r>
              <a:rPr lang="en-US" dirty="0"/>
              <a:t>In an </a:t>
            </a:r>
            <a:r>
              <a:rPr lang="en-US" dirty="0">
                <a:solidFill>
                  <a:schemeClr val="accent6"/>
                </a:solidFill>
              </a:rPr>
              <a:t>uncertain</a:t>
            </a:r>
            <a:r>
              <a:rPr lang="en-US" dirty="0"/>
              <a:t>, ever-varying world</a:t>
            </a:r>
          </a:p>
        </p:txBody>
      </p:sp>
      <p:sp>
        <p:nvSpPr>
          <p:cNvPr id="20" name="Arrow: Down 19">
            <a:extLst>
              <a:ext uri="{FF2B5EF4-FFF2-40B4-BE49-F238E27FC236}">
                <a16:creationId xmlns:a16="http://schemas.microsoft.com/office/drawing/2014/main" id="{6EB8B80B-AAE5-4B24-8C9D-103077A714B9}"/>
              </a:ext>
            </a:extLst>
          </p:cNvPr>
          <p:cNvSpPr/>
          <p:nvPr/>
        </p:nvSpPr>
        <p:spPr>
          <a:xfrm>
            <a:off x="8641492" y="3507259"/>
            <a:ext cx="584886" cy="1072979"/>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F9613142-7241-4206-93A4-C0D54E9CD24F}"/>
              </a:ext>
            </a:extLst>
          </p:cNvPr>
          <p:cNvSpPr txBox="1"/>
          <p:nvPr/>
        </p:nvSpPr>
        <p:spPr>
          <a:xfrm rot="16200000">
            <a:off x="8445340" y="3811189"/>
            <a:ext cx="977191" cy="369332"/>
          </a:xfrm>
          <a:prstGeom prst="rect">
            <a:avLst/>
          </a:prstGeom>
          <a:noFill/>
        </p:spPr>
        <p:txBody>
          <a:bodyPr wrap="none" rtlCol="0">
            <a:spAutoFit/>
          </a:bodyPr>
          <a:lstStyle/>
          <a:p>
            <a:r>
              <a:rPr lang="en-US" dirty="0"/>
              <a:t>Example</a:t>
            </a:r>
          </a:p>
        </p:txBody>
      </p:sp>
      <p:pic>
        <p:nvPicPr>
          <p:cNvPr id="1026" name="Picture 2" descr="gametheorychimphumantable">
            <a:extLst>
              <a:ext uri="{FF2B5EF4-FFF2-40B4-BE49-F238E27FC236}">
                <a16:creationId xmlns:a16="http://schemas.microsoft.com/office/drawing/2014/main" id="{D9B6FBD0-F054-4504-A40E-E84092C3F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415" y="4886840"/>
            <a:ext cx="3419475"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umanchimpgt">
            <a:extLst>
              <a:ext uri="{FF2B5EF4-FFF2-40B4-BE49-F238E27FC236}">
                <a16:creationId xmlns:a16="http://schemas.microsoft.com/office/drawing/2014/main" id="{06A4454A-3FE6-41DF-81CA-3403BCB17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8535" y="5007770"/>
            <a:ext cx="4240427" cy="134592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78D813A-1B42-4611-9649-AB28F94980C3}"/>
              </a:ext>
            </a:extLst>
          </p:cNvPr>
          <p:cNvSpPr txBox="1"/>
          <p:nvPr/>
        </p:nvSpPr>
        <p:spPr>
          <a:xfrm>
            <a:off x="0" y="6611779"/>
            <a:ext cx="2982097" cy="246221"/>
          </a:xfrm>
          <a:prstGeom prst="rect">
            <a:avLst/>
          </a:prstGeom>
          <a:noFill/>
        </p:spPr>
        <p:txBody>
          <a:bodyPr wrap="square">
            <a:spAutoFit/>
          </a:bodyPr>
          <a:lstStyle/>
          <a:p>
            <a:r>
              <a:rPr lang="en-US" sz="1000" i="1" dirty="0"/>
              <a:t>Images courtesy of </a:t>
            </a:r>
            <a:r>
              <a:rPr lang="en-US" sz="1000" i="1" dirty="0">
                <a:hlinkClick r:id="rId4"/>
              </a:rPr>
              <a:t>blogs.cornell.edu</a:t>
            </a:r>
            <a:endParaRPr lang="en-US" sz="1000" i="1" dirty="0"/>
          </a:p>
        </p:txBody>
      </p:sp>
      <p:sp>
        <p:nvSpPr>
          <p:cNvPr id="29" name="Arrow: Right 28">
            <a:extLst>
              <a:ext uri="{FF2B5EF4-FFF2-40B4-BE49-F238E27FC236}">
                <a16:creationId xmlns:a16="http://schemas.microsoft.com/office/drawing/2014/main" id="{AF394114-1A38-4D52-A204-1638C1FBA8C8}"/>
              </a:ext>
            </a:extLst>
          </p:cNvPr>
          <p:cNvSpPr/>
          <p:nvPr/>
        </p:nvSpPr>
        <p:spPr>
          <a:xfrm rot="20530781">
            <a:off x="5912707" y="1534424"/>
            <a:ext cx="1066798" cy="247951"/>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2332F80D-28DC-4101-A2C9-DFC92F1BE614}"/>
              </a:ext>
            </a:extLst>
          </p:cNvPr>
          <p:cNvSpPr txBox="1"/>
          <p:nvPr/>
        </p:nvSpPr>
        <p:spPr>
          <a:xfrm>
            <a:off x="6991854" y="1306108"/>
            <a:ext cx="2256195" cy="369332"/>
          </a:xfrm>
          <a:prstGeom prst="rect">
            <a:avLst/>
          </a:prstGeom>
          <a:noFill/>
        </p:spPr>
        <p:txBody>
          <a:bodyPr wrap="none" rtlCol="0">
            <a:spAutoFit/>
          </a:bodyPr>
          <a:lstStyle/>
          <a:p>
            <a:r>
              <a:rPr lang="en-US" dirty="0"/>
              <a:t>We don’t know really!</a:t>
            </a:r>
          </a:p>
        </p:txBody>
      </p:sp>
      <p:pic>
        <p:nvPicPr>
          <p:cNvPr id="1030" name="Picture 6" descr="Black guy smiles at camera poker face meme - Keep Meme">
            <a:extLst>
              <a:ext uri="{FF2B5EF4-FFF2-40B4-BE49-F238E27FC236}">
                <a16:creationId xmlns:a16="http://schemas.microsoft.com/office/drawing/2014/main" id="{240D13CB-FDE9-43D8-8651-3DA021BD42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5227" y="734977"/>
            <a:ext cx="1955117" cy="137137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33A5A5B9-B778-4B9C-AEE1-7D00D81E0B88}"/>
              </a:ext>
            </a:extLst>
          </p:cNvPr>
          <p:cNvSpPr txBox="1"/>
          <p:nvPr/>
        </p:nvSpPr>
        <p:spPr>
          <a:xfrm>
            <a:off x="9723798" y="2059847"/>
            <a:ext cx="1077973" cy="246221"/>
          </a:xfrm>
          <a:prstGeom prst="rect">
            <a:avLst/>
          </a:prstGeom>
          <a:noFill/>
        </p:spPr>
        <p:txBody>
          <a:bodyPr wrap="square">
            <a:spAutoFit/>
          </a:bodyPr>
          <a:lstStyle/>
          <a:p>
            <a:r>
              <a:rPr lang="en-US" sz="1000" i="1" dirty="0">
                <a:hlinkClick r:id="rId6"/>
              </a:rPr>
              <a:t>keepmeme.com</a:t>
            </a:r>
            <a:endParaRPr lang="en-US" sz="1000" i="1" dirty="0"/>
          </a:p>
        </p:txBody>
      </p:sp>
      <p:cxnSp>
        <p:nvCxnSpPr>
          <p:cNvPr id="32" name="Connector: Curved 31">
            <a:extLst>
              <a:ext uri="{FF2B5EF4-FFF2-40B4-BE49-F238E27FC236}">
                <a16:creationId xmlns:a16="http://schemas.microsoft.com/office/drawing/2014/main" id="{F802186C-BABE-4542-90FE-DD273BD99DE7}"/>
              </a:ext>
            </a:extLst>
          </p:cNvPr>
          <p:cNvCxnSpPr>
            <a:cxnSpLocks/>
            <a:stCxn id="30" idx="0"/>
            <a:endCxn id="33" idx="3"/>
          </p:cNvCxnSpPr>
          <p:nvPr/>
        </p:nvCxnSpPr>
        <p:spPr>
          <a:xfrm rot="5400000" flipH="1" flipV="1">
            <a:off x="8250447" y="622621"/>
            <a:ext cx="552993" cy="813983"/>
          </a:xfrm>
          <a:prstGeom prst="curvedConnector4">
            <a:avLst>
              <a:gd name="adj1" fmla="val 36086"/>
              <a:gd name="adj2" fmla="val 128084"/>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E49BCB9F-6629-4DF9-A6D4-B121C42E2D4A}"/>
              </a:ext>
            </a:extLst>
          </p:cNvPr>
          <p:cNvSpPr txBox="1"/>
          <p:nvPr/>
        </p:nvSpPr>
        <p:spPr>
          <a:xfrm>
            <a:off x="4192188" y="599226"/>
            <a:ext cx="4741747" cy="307777"/>
          </a:xfrm>
          <a:prstGeom prst="rect">
            <a:avLst/>
          </a:prstGeom>
          <a:noFill/>
        </p:spPr>
        <p:txBody>
          <a:bodyPr wrap="none" rtlCol="0">
            <a:spAutoFit/>
          </a:bodyPr>
          <a:lstStyle/>
          <a:p>
            <a:r>
              <a:rPr lang="en-US" sz="1400" dirty="0"/>
              <a:t>The study of intelligence is over 2000 years old (philosophers)</a:t>
            </a:r>
          </a:p>
        </p:txBody>
      </p:sp>
    </p:spTree>
    <p:extLst>
      <p:ext uri="{BB962C8B-B14F-4D97-AF65-F5344CB8AC3E}">
        <p14:creationId xmlns:p14="http://schemas.microsoft.com/office/powerpoint/2010/main" val="3235400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90620-CFD6-4FF6-87A5-7D18142A9C60}"/>
              </a:ext>
            </a:extLst>
          </p:cNvPr>
          <p:cNvSpPr>
            <a:spLocks noGrp="1"/>
          </p:cNvSpPr>
          <p:nvPr>
            <p:ph type="title"/>
          </p:nvPr>
        </p:nvSpPr>
        <p:spPr/>
        <p:txBody>
          <a:bodyPr/>
          <a:lstStyle/>
          <a:p>
            <a:r>
              <a:rPr lang="en-US" dirty="0" err="1"/>
              <a:t>Micro$oft</a:t>
            </a:r>
            <a:r>
              <a:rPr lang="en-US" dirty="0"/>
              <a:t> AI</a:t>
            </a:r>
          </a:p>
        </p:txBody>
      </p:sp>
      <p:sp>
        <p:nvSpPr>
          <p:cNvPr id="4" name="TextBox 3">
            <a:extLst>
              <a:ext uri="{FF2B5EF4-FFF2-40B4-BE49-F238E27FC236}">
                <a16:creationId xmlns:a16="http://schemas.microsoft.com/office/drawing/2014/main" id="{937C5545-B2B5-4D57-8577-A24AF4D2FDED}"/>
              </a:ext>
            </a:extLst>
          </p:cNvPr>
          <p:cNvSpPr txBox="1"/>
          <p:nvPr/>
        </p:nvSpPr>
        <p:spPr>
          <a:xfrm>
            <a:off x="2244849" y="1774967"/>
            <a:ext cx="7702301" cy="923330"/>
          </a:xfrm>
          <a:prstGeom prst="rect">
            <a:avLst/>
          </a:prstGeom>
          <a:noFill/>
        </p:spPr>
        <p:txBody>
          <a:bodyPr wrap="none" rtlCol="0">
            <a:spAutoFit/>
          </a:bodyPr>
          <a:lstStyle/>
          <a:p>
            <a:pPr marL="285750" indent="-285750">
              <a:buFont typeface="Wingdings" panose="05000000000000000000" pitchFamily="2" charset="2"/>
              <a:buChar char="§"/>
            </a:pPr>
            <a:r>
              <a:rPr lang="en-US" dirty="0"/>
              <a:t>Students are not taught </a:t>
            </a:r>
            <a:r>
              <a:rPr lang="en-US" dirty="0">
                <a:solidFill>
                  <a:schemeClr val="accent6"/>
                </a:solidFill>
              </a:rPr>
              <a:t>word processing</a:t>
            </a:r>
            <a:r>
              <a:rPr lang="en-US" dirty="0"/>
              <a:t>, they are taught </a:t>
            </a:r>
            <a:r>
              <a:rPr lang="en-US" dirty="0">
                <a:solidFill>
                  <a:srgbClr val="FFC000"/>
                </a:solidFill>
              </a:rPr>
              <a:t>Microsoft Word</a:t>
            </a:r>
          </a:p>
          <a:p>
            <a:pPr marL="285750" indent="-285750">
              <a:buFont typeface="Wingdings" panose="05000000000000000000" pitchFamily="2" charset="2"/>
              <a:buChar char="§"/>
            </a:pPr>
            <a:r>
              <a:rPr lang="en-US" dirty="0"/>
              <a:t>They are not taught </a:t>
            </a:r>
            <a:r>
              <a:rPr lang="en-US" dirty="0">
                <a:solidFill>
                  <a:schemeClr val="accent6"/>
                </a:solidFill>
              </a:rPr>
              <a:t>presentation skills</a:t>
            </a:r>
            <a:r>
              <a:rPr lang="en-US" dirty="0"/>
              <a:t>, they are taught </a:t>
            </a:r>
            <a:r>
              <a:rPr lang="en-US" dirty="0">
                <a:solidFill>
                  <a:srgbClr val="FFC000"/>
                </a:solidFill>
              </a:rPr>
              <a:t>Microsoft PowerPoint</a:t>
            </a:r>
          </a:p>
          <a:p>
            <a:pPr marL="285750" indent="-285750">
              <a:buFont typeface="Wingdings" panose="05000000000000000000" pitchFamily="2" charset="2"/>
              <a:buChar char="§"/>
            </a:pPr>
            <a:endParaRPr lang="en-US" dirty="0">
              <a:solidFill>
                <a:srgbClr val="FFC000"/>
              </a:solidFill>
            </a:endParaRPr>
          </a:p>
        </p:txBody>
      </p:sp>
      <p:pic>
        <p:nvPicPr>
          <p:cNvPr id="5" name="Picture 2" descr="Teaching ICT is the same as teaching about Microsoft products in our schools.">
            <a:extLst>
              <a:ext uri="{FF2B5EF4-FFF2-40B4-BE49-F238E27FC236}">
                <a16:creationId xmlns:a16="http://schemas.microsoft.com/office/drawing/2014/main" id="{53773DA4-ED09-46F2-893B-A76978E4E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912" y="2520685"/>
            <a:ext cx="2422173" cy="18166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A41857-C514-4D84-92C8-2B78187AF8DA}"/>
              </a:ext>
            </a:extLst>
          </p:cNvPr>
          <p:cNvSpPr txBox="1"/>
          <p:nvPr/>
        </p:nvSpPr>
        <p:spPr>
          <a:xfrm>
            <a:off x="2870948" y="5342467"/>
            <a:ext cx="6450099" cy="52322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800" dirty="0"/>
              <a:t>MS Knowledge, instead of search and think</a:t>
            </a:r>
          </a:p>
        </p:txBody>
      </p:sp>
    </p:spTree>
    <p:extLst>
      <p:ext uri="{BB962C8B-B14F-4D97-AF65-F5344CB8AC3E}">
        <p14:creationId xmlns:p14="http://schemas.microsoft.com/office/powerpoint/2010/main" val="2751474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02E963-C087-44C8-A661-76B8D1253DF3}"/>
              </a:ext>
            </a:extLst>
          </p:cNvPr>
          <p:cNvSpPr>
            <a:spLocks noGrp="1"/>
          </p:cNvSpPr>
          <p:nvPr>
            <p:ph type="ctrTitle"/>
          </p:nvPr>
        </p:nvSpPr>
        <p:spPr>
          <a:xfrm>
            <a:off x="1524000" y="2527830"/>
            <a:ext cx="9144000" cy="2387600"/>
          </a:xfrm>
        </p:spPr>
        <p:txBody>
          <a:bodyPr/>
          <a:lstStyle/>
          <a:p>
            <a:r>
              <a:rPr lang="en-US" dirty="0"/>
              <a:t>Thank You</a:t>
            </a:r>
          </a:p>
        </p:txBody>
      </p:sp>
    </p:spTree>
    <p:extLst>
      <p:ext uri="{BB962C8B-B14F-4D97-AF65-F5344CB8AC3E}">
        <p14:creationId xmlns:p14="http://schemas.microsoft.com/office/powerpoint/2010/main" val="3119185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B8FA5-BE4F-415D-A339-55DC5094C9AD}"/>
              </a:ext>
            </a:extLst>
          </p:cNvPr>
          <p:cNvSpPr>
            <a:spLocks noGrp="1"/>
          </p:cNvSpPr>
          <p:nvPr>
            <p:ph type="title"/>
          </p:nvPr>
        </p:nvSpPr>
        <p:spPr/>
        <p:txBody>
          <a:bodyPr/>
          <a:lstStyle/>
          <a:p>
            <a:r>
              <a:rPr lang="en-US" dirty="0"/>
              <a:t>What is AI?</a:t>
            </a:r>
          </a:p>
        </p:txBody>
      </p:sp>
      <p:sp>
        <p:nvSpPr>
          <p:cNvPr id="4" name="TextBox 3">
            <a:extLst>
              <a:ext uri="{FF2B5EF4-FFF2-40B4-BE49-F238E27FC236}">
                <a16:creationId xmlns:a16="http://schemas.microsoft.com/office/drawing/2014/main" id="{EB379C22-2DB7-49D9-87D0-5E122D600FB9}"/>
              </a:ext>
            </a:extLst>
          </p:cNvPr>
          <p:cNvSpPr txBox="1"/>
          <p:nvPr/>
        </p:nvSpPr>
        <p:spPr>
          <a:xfrm>
            <a:off x="838200" y="1771951"/>
            <a:ext cx="2537254" cy="830997"/>
          </a:xfrm>
          <a:prstGeom prst="rect">
            <a:avLst/>
          </a:prstGeom>
          <a:solidFill>
            <a:schemeClr val="tx2">
              <a:lumMod val="20000"/>
              <a:lumOff val="80000"/>
            </a:schemeClr>
          </a:solidFill>
        </p:spPr>
        <p:txBody>
          <a:bodyPr wrap="square" rtlCol="0">
            <a:spAutoFit/>
          </a:bodyPr>
          <a:lstStyle/>
          <a:p>
            <a:pPr algn="ctr"/>
            <a:r>
              <a:rPr lang="en-US" sz="2400" dirty="0"/>
              <a:t>Artificial Intelligence</a:t>
            </a:r>
          </a:p>
        </p:txBody>
      </p:sp>
      <p:sp>
        <p:nvSpPr>
          <p:cNvPr id="8" name="TextBox 7">
            <a:extLst>
              <a:ext uri="{FF2B5EF4-FFF2-40B4-BE49-F238E27FC236}">
                <a16:creationId xmlns:a16="http://schemas.microsoft.com/office/drawing/2014/main" id="{44C0BA81-B10E-42F2-B302-26CCB289F871}"/>
              </a:ext>
            </a:extLst>
          </p:cNvPr>
          <p:cNvSpPr txBox="1"/>
          <p:nvPr/>
        </p:nvSpPr>
        <p:spPr>
          <a:xfrm>
            <a:off x="659027" y="3278659"/>
            <a:ext cx="1447801" cy="457201"/>
          </a:xfrm>
          <a:prstGeom prst="rect">
            <a:avLst/>
          </a:prstGeom>
          <a:noFill/>
        </p:spPr>
        <p:txBody>
          <a:bodyPr wrap="square" rtlCol="0">
            <a:spAutoFit/>
          </a:bodyPr>
          <a:lstStyle/>
          <a:p>
            <a:endParaRPr lang="en-US" dirty="0"/>
          </a:p>
        </p:txBody>
      </p:sp>
      <p:cxnSp>
        <p:nvCxnSpPr>
          <p:cNvPr id="12" name="Connector: Curved 11">
            <a:extLst>
              <a:ext uri="{FF2B5EF4-FFF2-40B4-BE49-F238E27FC236}">
                <a16:creationId xmlns:a16="http://schemas.microsoft.com/office/drawing/2014/main" id="{279C1DF3-396B-4D21-A92F-D426DE7591EC}"/>
              </a:ext>
            </a:extLst>
          </p:cNvPr>
          <p:cNvCxnSpPr>
            <a:cxnSpLocks/>
            <a:stCxn id="4" idx="3"/>
            <a:endCxn id="19" idx="1"/>
          </p:cNvCxnSpPr>
          <p:nvPr/>
        </p:nvCxnSpPr>
        <p:spPr>
          <a:xfrm flipV="1">
            <a:off x="3375454" y="2137308"/>
            <a:ext cx="632253" cy="50142"/>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B2FF4825-9D47-4308-AA24-64B0FFBAA9B0}"/>
              </a:ext>
            </a:extLst>
          </p:cNvPr>
          <p:cNvSpPr txBox="1"/>
          <p:nvPr/>
        </p:nvSpPr>
        <p:spPr>
          <a:xfrm>
            <a:off x="4007707" y="1675643"/>
            <a:ext cx="5000367" cy="923330"/>
          </a:xfrm>
          <a:prstGeom prst="rect">
            <a:avLst/>
          </a:prstGeom>
          <a:noFill/>
        </p:spPr>
        <p:txBody>
          <a:bodyPr wrap="square">
            <a:spAutoFit/>
          </a:bodyPr>
          <a:lstStyle/>
          <a:p>
            <a:pPr marL="285750" indent="-285750">
              <a:buFont typeface="Wingdings" panose="05000000000000000000" pitchFamily="2" charset="2"/>
              <a:buChar char="§"/>
            </a:pPr>
            <a:r>
              <a:rPr lang="en-US" dirty="0"/>
              <a:t>The ability to </a:t>
            </a:r>
            <a:r>
              <a:rPr lang="en-US" dirty="0">
                <a:solidFill>
                  <a:schemeClr val="accent6"/>
                </a:solidFill>
              </a:rPr>
              <a:t>learn</a:t>
            </a:r>
            <a:r>
              <a:rPr lang="en-US" dirty="0"/>
              <a:t> and </a:t>
            </a:r>
            <a:r>
              <a:rPr lang="en-US" dirty="0">
                <a:solidFill>
                  <a:schemeClr val="accent6"/>
                </a:solidFill>
              </a:rPr>
              <a:t>perform</a:t>
            </a:r>
            <a:r>
              <a:rPr lang="en-US" dirty="0"/>
              <a:t> techniques</a:t>
            </a:r>
          </a:p>
          <a:p>
            <a:pPr marL="285750" indent="-285750">
              <a:buFont typeface="Wingdings" panose="05000000000000000000" pitchFamily="2" charset="2"/>
              <a:buChar char="§"/>
            </a:pPr>
            <a:r>
              <a:rPr lang="en-US" dirty="0">
                <a:solidFill>
                  <a:schemeClr val="accent6"/>
                </a:solidFill>
              </a:rPr>
              <a:t>Solve</a:t>
            </a:r>
            <a:r>
              <a:rPr lang="en-US" dirty="0"/>
              <a:t> problems and achieve goals</a:t>
            </a:r>
          </a:p>
          <a:p>
            <a:pPr marL="285750" indent="-285750">
              <a:buFont typeface="Wingdings" panose="05000000000000000000" pitchFamily="2" charset="2"/>
              <a:buChar char="§"/>
            </a:pPr>
            <a:r>
              <a:rPr lang="en-US" dirty="0"/>
              <a:t>In an </a:t>
            </a:r>
            <a:r>
              <a:rPr lang="en-US" dirty="0">
                <a:solidFill>
                  <a:schemeClr val="accent6"/>
                </a:solidFill>
              </a:rPr>
              <a:t>uncertain</a:t>
            </a:r>
            <a:r>
              <a:rPr lang="en-US" dirty="0"/>
              <a:t>, ever-varying world</a:t>
            </a:r>
          </a:p>
        </p:txBody>
      </p:sp>
      <p:pic>
        <p:nvPicPr>
          <p:cNvPr id="2052" name="Picture 4" descr="C-3PO, from Return of the Jedi | National Museum of American History">
            <a:extLst>
              <a:ext uri="{FF2B5EF4-FFF2-40B4-BE49-F238E27FC236}">
                <a16:creationId xmlns:a16="http://schemas.microsoft.com/office/drawing/2014/main" id="{CB26B6F4-66BE-442E-862C-595A52314D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4809" y="3507259"/>
            <a:ext cx="2341605" cy="312214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56A8312D-1C71-45BD-810D-07E0C59EB59E}"/>
              </a:ext>
            </a:extLst>
          </p:cNvPr>
          <p:cNvSpPr txBox="1"/>
          <p:nvPr/>
        </p:nvSpPr>
        <p:spPr>
          <a:xfrm>
            <a:off x="8810487" y="6498594"/>
            <a:ext cx="1520910" cy="261610"/>
          </a:xfrm>
          <a:prstGeom prst="rect">
            <a:avLst/>
          </a:prstGeom>
          <a:noFill/>
        </p:spPr>
        <p:txBody>
          <a:bodyPr wrap="square">
            <a:spAutoFit/>
          </a:bodyPr>
          <a:lstStyle/>
          <a:p>
            <a:r>
              <a:rPr lang="en-US" sz="1100" i="1" dirty="0">
                <a:hlinkClick r:id="rId3"/>
              </a:rPr>
              <a:t>Walt Disney Company</a:t>
            </a:r>
            <a:endParaRPr lang="en-US" sz="1100" i="1" dirty="0"/>
          </a:p>
        </p:txBody>
      </p:sp>
      <p:pic>
        <p:nvPicPr>
          <p:cNvPr id="2056" name="Picture 8" descr="Funny Cat Playing Robot Vacuum Cleaner Pet Friendly Smart Vacuum Stock  Photo by ©dina160987.gmail.com 391578654">
            <a:extLst>
              <a:ext uri="{FF2B5EF4-FFF2-40B4-BE49-F238E27FC236}">
                <a16:creationId xmlns:a16="http://schemas.microsoft.com/office/drawing/2014/main" id="{0B59E8E7-5EEC-4681-B1C2-448C68E7CA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0" y="3697963"/>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375B11E-0454-487E-B67B-3310D3CD0AF8}"/>
              </a:ext>
            </a:extLst>
          </p:cNvPr>
          <p:cNvSpPr txBox="1"/>
          <p:nvPr/>
        </p:nvSpPr>
        <p:spPr>
          <a:xfrm>
            <a:off x="5420614" y="5312807"/>
            <a:ext cx="1350771" cy="261610"/>
          </a:xfrm>
          <a:prstGeom prst="rect">
            <a:avLst/>
          </a:prstGeom>
          <a:noFill/>
        </p:spPr>
        <p:txBody>
          <a:bodyPr wrap="square">
            <a:spAutoFit/>
          </a:bodyPr>
          <a:lstStyle/>
          <a:p>
            <a:r>
              <a:rPr lang="en-US" sz="1100" i="1" dirty="0">
                <a:hlinkClick r:id="rId5"/>
              </a:rPr>
              <a:t>depositphotos.com</a:t>
            </a:r>
            <a:endParaRPr lang="en-US" sz="1100" i="1" dirty="0"/>
          </a:p>
        </p:txBody>
      </p:sp>
      <p:sp>
        <p:nvSpPr>
          <p:cNvPr id="15" name="TextBox 14">
            <a:extLst>
              <a:ext uri="{FF2B5EF4-FFF2-40B4-BE49-F238E27FC236}">
                <a16:creationId xmlns:a16="http://schemas.microsoft.com/office/drawing/2014/main" id="{B1FF9A0C-CF0B-450A-80E5-95B1C45E93D7}"/>
              </a:ext>
            </a:extLst>
          </p:cNvPr>
          <p:cNvSpPr txBox="1"/>
          <p:nvPr/>
        </p:nvSpPr>
        <p:spPr>
          <a:xfrm>
            <a:off x="1838796" y="3313987"/>
            <a:ext cx="1296124" cy="369332"/>
          </a:xfrm>
          <a:prstGeom prst="rect">
            <a:avLst/>
          </a:prstGeom>
          <a:noFill/>
        </p:spPr>
        <p:txBody>
          <a:bodyPr wrap="none" rtlCol="0">
            <a:spAutoFit/>
          </a:bodyPr>
          <a:lstStyle/>
          <a:p>
            <a:r>
              <a:rPr lang="en-US" dirty="0"/>
              <a:t>Her (movie)</a:t>
            </a:r>
          </a:p>
        </p:txBody>
      </p:sp>
      <p:sp>
        <p:nvSpPr>
          <p:cNvPr id="29" name="TextBox 28">
            <a:extLst>
              <a:ext uri="{FF2B5EF4-FFF2-40B4-BE49-F238E27FC236}">
                <a16:creationId xmlns:a16="http://schemas.microsoft.com/office/drawing/2014/main" id="{357E8AD3-21F5-4F7B-BBC2-B42FF4D7BF97}"/>
              </a:ext>
            </a:extLst>
          </p:cNvPr>
          <p:cNvSpPr txBox="1"/>
          <p:nvPr/>
        </p:nvSpPr>
        <p:spPr>
          <a:xfrm>
            <a:off x="5239835" y="3321309"/>
            <a:ext cx="1712328" cy="369332"/>
          </a:xfrm>
          <a:prstGeom prst="rect">
            <a:avLst/>
          </a:prstGeom>
          <a:noFill/>
        </p:spPr>
        <p:txBody>
          <a:bodyPr wrap="none" rtlCol="0">
            <a:spAutoFit/>
          </a:bodyPr>
          <a:lstStyle/>
          <a:p>
            <a:r>
              <a:rPr lang="en-US" dirty="0"/>
              <a:t>Vacuum Cleaner</a:t>
            </a:r>
          </a:p>
        </p:txBody>
      </p:sp>
      <p:sp>
        <p:nvSpPr>
          <p:cNvPr id="31" name="Thought Bubble: Cloud 30">
            <a:extLst>
              <a:ext uri="{FF2B5EF4-FFF2-40B4-BE49-F238E27FC236}">
                <a16:creationId xmlns:a16="http://schemas.microsoft.com/office/drawing/2014/main" id="{C5D91A3D-DC5E-4D63-971C-36A2E07E75D6}"/>
              </a:ext>
            </a:extLst>
          </p:cNvPr>
          <p:cNvSpPr/>
          <p:nvPr/>
        </p:nvSpPr>
        <p:spPr>
          <a:xfrm>
            <a:off x="6186044" y="3683319"/>
            <a:ext cx="766119" cy="413674"/>
          </a:xfrm>
          <a:prstGeom prst="cloudCallou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050" dirty="0"/>
              <a:t>not ME!</a:t>
            </a:r>
          </a:p>
        </p:txBody>
      </p:sp>
      <p:pic>
        <p:nvPicPr>
          <p:cNvPr id="2060" name="Picture 12" descr="Spike Jonze's Her: Sci-fi as social criticism - BBC Culture">
            <a:extLst>
              <a:ext uri="{FF2B5EF4-FFF2-40B4-BE49-F238E27FC236}">
                <a16:creationId xmlns:a16="http://schemas.microsoft.com/office/drawing/2014/main" id="{2B03D6F2-33CB-4939-9178-0FF785A9A5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8586" y="3691913"/>
            <a:ext cx="28448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4E6A9289-00B7-4A2E-B0CB-CBBC5836E6C2}"/>
              </a:ext>
            </a:extLst>
          </p:cNvPr>
          <p:cNvSpPr txBox="1"/>
          <p:nvPr/>
        </p:nvSpPr>
        <p:spPr>
          <a:xfrm>
            <a:off x="2044586" y="5323831"/>
            <a:ext cx="712800" cy="261610"/>
          </a:xfrm>
          <a:prstGeom prst="rect">
            <a:avLst/>
          </a:prstGeom>
          <a:noFill/>
        </p:spPr>
        <p:txBody>
          <a:bodyPr wrap="square">
            <a:spAutoFit/>
          </a:bodyPr>
          <a:lstStyle/>
          <a:p>
            <a:r>
              <a:rPr lang="en-US" sz="1100" i="1" dirty="0">
                <a:hlinkClick r:id="rId7"/>
              </a:rPr>
              <a:t>bbc.com</a:t>
            </a:r>
            <a:endParaRPr lang="en-US" sz="1100" i="1" dirty="0"/>
          </a:p>
        </p:txBody>
      </p:sp>
      <p:sp>
        <p:nvSpPr>
          <p:cNvPr id="43" name="TextBox 42">
            <a:extLst>
              <a:ext uri="{FF2B5EF4-FFF2-40B4-BE49-F238E27FC236}">
                <a16:creationId xmlns:a16="http://schemas.microsoft.com/office/drawing/2014/main" id="{766A377D-D9B4-4FE0-BBB8-87F695482EBB}"/>
              </a:ext>
            </a:extLst>
          </p:cNvPr>
          <p:cNvSpPr txBox="1"/>
          <p:nvPr/>
        </p:nvSpPr>
        <p:spPr>
          <a:xfrm>
            <a:off x="8786998" y="3313987"/>
            <a:ext cx="1337226" cy="369332"/>
          </a:xfrm>
          <a:prstGeom prst="rect">
            <a:avLst/>
          </a:prstGeom>
          <a:noFill/>
        </p:spPr>
        <p:txBody>
          <a:bodyPr wrap="none" rtlCol="0">
            <a:spAutoFit/>
          </a:bodyPr>
          <a:lstStyle/>
          <a:p>
            <a:r>
              <a:rPr lang="en-US" dirty="0"/>
              <a:t>3PO &amp; R2D2</a:t>
            </a:r>
          </a:p>
        </p:txBody>
      </p:sp>
    </p:spTree>
    <p:extLst>
      <p:ext uri="{BB962C8B-B14F-4D97-AF65-F5344CB8AC3E}">
        <p14:creationId xmlns:p14="http://schemas.microsoft.com/office/powerpoint/2010/main" val="27705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B8FA5-BE4F-415D-A339-55DC5094C9AD}"/>
              </a:ext>
            </a:extLst>
          </p:cNvPr>
          <p:cNvSpPr>
            <a:spLocks noGrp="1"/>
          </p:cNvSpPr>
          <p:nvPr>
            <p:ph type="title"/>
          </p:nvPr>
        </p:nvSpPr>
        <p:spPr/>
        <p:txBody>
          <a:bodyPr/>
          <a:lstStyle/>
          <a:p>
            <a:r>
              <a:rPr lang="en-US" dirty="0"/>
              <a:t>What is AI?</a:t>
            </a:r>
          </a:p>
        </p:txBody>
      </p:sp>
      <p:sp>
        <p:nvSpPr>
          <p:cNvPr id="4" name="TextBox 3">
            <a:extLst>
              <a:ext uri="{FF2B5EF4-FFF2-40B4-BE49-F238E27FC236}">
                <a16:creationId xmlns:a16="http://schemas.microsoft.com/office/drawing/2014/main" id="{EB379C22-2DB7-49D9-87D0-5E122D600FB9}"/>
              </a:ext>
            </a:extLst>
          </p:cNvPr>
          <p:cNvSpPr txBox="1"/>
          <p:nvPr/>
        </p:nvSpPr>
        <p:spPr>
          <a:xfrm>
            <a:off x="838200" y="1771951"/>
            <a:ext cx="2537254" cy="830997"/>
          </a:xfrm>
          <a:prstGeom prst="rect">
            <a:avLst/>
          </a:prstGeom>
          <a:solidFill>
            <a:schemeClr val="tx2">
              <a:lumMod val="20000"/>
              <a:lumOff val="80000"/>
            </a:schemeClr>
          </a:solidFill>
        </p:spPr>
        <p:txBody>
          <a:bodyPr wrap="square" rtlCol="0">
            <a:spAutoFit/>
          </a:bodyPr>
          <a:lstStyle/>
          <a:p>
            <a:pPr algn="ctr"/>
            <a:r>
              <a:rPr lang="en-US" sz="2400" dirty="0"/>
              <a:t>Artificial Intelligence</a:t>
            </a:r>
          </a:p>
        </p:txBody>
      </p:sp>
      <p:sp>
        <p:nvSpPr>
          <p:cNvPr id="8" name="TextBox 7">
            <a:extLst>
              <a:ext uri="{FF2B5EF4-FFF2-40B4-BE49-F238E27FC236}">
                <a16:creationId xmlns:a16="http://schemas.microsoft.com/office/drawing/2014/main" id="{44C0BA81-B10E-42F2-B302-26CCB289F871}"/>
              </a:ext>
            </a:extLst>
          </p:cNvPr>
          <p:cNvSpPr txBox="1"/>
          <p:nvPr/>
        </p:nvSpPr>
        <p:spPr>
          <a:xfrm>
            <a:off x="659027" y="3278659"/>
            <a:ext cx="1447801" cy="457201"/>
          </a:xfrm>
          <a:prstGeom prst="rect">
            <a:avLst/>
          </a:prstGeom>
          <a:noFill/>
        </p:spPr>
        <p:txBody>
          <a:bodyPr wrap="square" rtlCol="0">
            <a:spAutoFit/>
          </a:bodyPr>
          <a:lstStyle/>
          <a:p>
            <a:endParaRPr lang="en-US" dirty="0"/>
          </a:p>
        </p:txBody>
      </p:sp>
      <p:cxnSp>
        <p:nvCxnSpPr>
          <p:cNvPr id="12" name="Connector: Curved 11">
            <a:extLst>
              <a:ext uri="{FF2B5EF4-FFF2-40B4-BE49-F238E27FC236}">
                <a16:creationId xmlns:a16="http://schemas.microsoft.com/office/drawing/2014/main" id="{279C1DF3-396B-4D21-A92F-D426DE7591EC}"/>
              </a:ext>
            </a:extLst>
          </p:cNvPr>
          <p:cNvCxnSpPr>
            <a:cxnSpLocks/>
            <a:stCxn id="4" idx="3"/>
            <a:endCxn id="19" idx="1"/>
          </p:cNvCxnSpPr>
          <p:nvPr/>
        </p:nvCxnSpPr>
        <p:spPr>
          <a:xfrm>
            <a:off x="3375454" y="2187450"/>
            <a:ext cx="632253" cy="88358"/>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B2FF4825-9D47-4308-AA24-64B0FFBAA9B0}"/>
              </a:ext>
            </a:extLst>
          </p:cNvPr>
          <p:cNvSpPr txBox="1"/>
          <p:nvPr/>
        </p:nvSpPr>
        <p:spPr>
          <a:xfrm>
            <a:off x="4007707" y="1675643"/>
            <a:ext cx="2537255" cy="1200329"/>
          </a:xfrm>
          <a:prstGeom prst="rect">
            <a:avLst/>
          </a:prstGeom>
          <a:noFill/>
        </p:spPr>
        <p:txBody>
          <a:bodyPr wrap="square">
            <a:spAutoFit/>
          </a:bodyPr>
          <a:lstStyle/>
          <a:p>
            <a:r>
              <a:rPr lang="en-US" dirty="0"/>
              <a:t>If it:</a:t>
            </a:r>
          </a:p>
          <a:p>
            <a:pPr marL="285750" indent="-285750">
              <a:buFont typeface="Wingdings" panose="05000000000000000000" pitchFamily="2" charset="2"/>
              <a:buChar char="§"/>
            </a:pPr>
            <a:r>
              <a:rPr lang="en-US" b="1" i="1" dirty="0"/>
              <a:t>Looks</a:t>
            </a:r>
            <a:r>
              <a:rPr lang="en-US" dirty="0"/>
              <a:t> like a duck</a:t>
            </a:r>
          </a:p>
          <a:p>
            <a:pPr marL="285750" indent="-285750">
              <a:buFont typeface="Wingdings" panose="05000000000000000000" pitchFamily="2" charset="2"/>
              <a:buChar char="§"/>
            </a:pPr>
            <a:r>
              <a:rPr lang="en-US" b="1" i="1" dirty="0"/>
              <a:t>Swims</a:t>
            </a:r>
            <a:r>
              <a:rPr lang="en-US" dirty="0"/>
              <a:t> like a duck</a:t>
            </a:r>
          </a:p>
          <a:p>
            <a:pPr marL="285750" indent="-285750">
              <a:buFont typeface="Wingdings" panose="05000000000000000000" pitchFamily="2" charset="2"/>
              <a:buChar char="§"/>
            </a:pPr>
            <a:r>
              <a:rPr lang="en-US" b="1" i="1" dirty="0"/>
              <a:t>Quacks</a:t>
            </a:r>
            <a:r>
              <a:rPr lang="en-US" dirty="0"/>
              <a:t> like a duck</a:t>
            </a:r>
          </a:p>
        </p:txBody>
      </p:sp>
      <p:pic>
        <p:nvPicPr>
          <p:cNvPr id="2052" name="Picture 4" descr="C-3PO, from Return of the Jedi | National Museum of American History">
            <a:extLst>
              <a:ext uri="{FF2B5EF4-FFF2-40B4-BE49-F238E27FC236}">
                <a16:creationId xmlns:a16="http://schemas.microsoft.com/office/drawing/2014/main" id="{CB26B6F4-66BE-442E-862C-595A52314D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4809" y="3507259"/>
            <a:ext cx="2341605" cy="312214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56A8312D-1C71-45BD-810D-07E0C59EB59E}"/>
              </a:ext>
            </a:extLst>
          </p:cNvPr>
          <p:cNvSpPr txBox="1"/>
          <p:nvPr/>
        </p:nvSpPr>
        <p:spPr>
          <a:xfrm>
            <a:off x="8810487" y="6498594"/>
            <a:ext cx="1520910" cy="261610"/>
          </a:xfrm>
          <a:prstGeom prst="rect">
            <a:avLst/>
          </a:prstGeom>
          <a:noFill/>
        </p:spPr>
        <p:txBody>
          <a:bodyPr wrap="square">
            <a:spAutoFit/>
          </a:bodyPr>
          <a:lstStyle/>
          <a:p>
            <a:r>
              <a:rPr lang="en-US" sz="1100" i="1" dirty="0">
                <a:hlinkClick r:id="rId3"/>
              </a:rPr>
              <a:t>Walt Disney Company</a:t>
            </a:r>
            <a:endParaRPr lang="en-US" sz="1100" i="1" dirty="0"/>
          </a:p>
        </p:txBody>
      </p:sp>
      <p:pic>
        <p:nvPicPr>
          <p:cNvPr id="2056" name="Picture 8" descr="Funny Cat Playing Robot Vacuum Cleaner Pet Friendly Smart Vacuum Stock  Photo by ©dina160987.gmail.com 391578654">
            <a:extLst>
              <a:ext uri="{FF2B5EF4-FFF2-40B4-BE49-F238E27FC236}">
                <a16:creationId xmlns:a16="http://schemas.microsoft.com/office/drawing/2014/main" id="{0B59E8E7-5EEC-4681-B1C2-448C68E7CA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0" y="3697963"/>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375B11E-0454-487E-B67B-3310D3CD0AF8}"/>
              </a:ext>
            </a:extLst>
          </p:cNvPr>
          <p:cNvSpPr txBox="1"/>
          <p:nvPr/>
        </p:nvSpPr>
        <p:spPr>
          <a:xfrm>
            <a:off x="5420614" y="5312807"/>
            <a:ext cx="1350771" cy="261610"/>
          </a:xfrm>
          <a:prstGeom prst="rect">
            <a:avLst/>
          </a:prstGeom>
          <a:noFill/>
        </p:spPr>
        <p:txBody>
          <a:bodyPr wrap="square">
            <a:spAutoFit/>
          </a:bodyPr>
          <a:lstStyle/>
          <a:p>
            <a:r>
              <a:rPr lang="en-US" sz="1100" i="1" dirty="0">
                <a:hlinkClick r:id="rId5"/>
              </a:rPr>
              <a:t>depositphotos.com</a:t>
            </a:r>
            <a:endParaRPr lang="en-US" sz="1100" i="1" dirty="0"/>
          </a:p>
        </p:txBody>
      </p:sp>
      <p:sp>
        <p:nvSpPr>
          <p:cNvPr id="15" name="TextBox 14">
            <a:extLst>
              <a:ext uri="{FF2B5EF4-FFF2-40B4-BE49-F238E27FC236}">
                <a16:creationId xmlns:a16="http://schemas.microsoft.com/office/drawing/2014/main" id="{B1FF9A0C-CF0B-450A-80E5-95B1C45E93D7}"/>
              </a:ext>
            </a:extLst>
          </p:cNvPr>
          <p:cNvSpPr txBox="1"/>
          <p:nvPr/>
        </p:nvSpPr>
        <p:spPr>
          <a:xfrm>
            <a:off x="1838796" y="3313987"/>
            <a:ext cx="1296124" cy="369332"/>
          </a:xfrm>
          <a:prstGeom prst="rect">
            <a:avLst/>
          </a:prstGeom>
          <a:noFill/>
        </p:spPr>
        <p:txBody>
          <a:bodyPr wrap="none" rtlCol="0">
            <a:spAutoFit/>
          </a:bodyPr>
          <a:lstStyle/>
          <a:p>
            <a:r>
              <a:rPr lang="en-US" dirty="0"/>
              <a:t>Her (movie)</a:t>
            </a:r>
          </a:p>
        </p:txBody>
      </p:sp>
      <p:sp>
        <p:nvSpPr>
          <p:cNvPr id="29" name="TextBox 28">
            <a:extLst>
              <a:ext uri="{FF2B5EF4-FFF2-40B4-BE49-F238E27FC236}">
                <a16:creationId xmlns:a16="http://schemas.microsoft.com/office/drawing/2014/main" id="{357E8AD3-21F5-4F7B-BBC2-B42FF4D7BF97}"/>
              </a:ext>
            </a:extLst>
          </p:cNvPr>
          <p:cNvSpPr txBox="1"/>
          <p:nvPr/>
        </p:nvSpPr>
        <p:spPr>
          <a:xfrm>
            <a:off x="5239835" y="3321309"/>
            <a:ext cx="1712328" cy="369332"/>
          </a:xfrm>
          <a:prstGeom prst="rect">
            <a:avLst/>
          </a:prstGeom>
          <a:noFill/>
        </p:spPr>
        <p:txBody>
          <a:bodyPr wrap="none" rtlCol="0">
            <a:spAutoFit/>
          </a:bodyPr>
          <a:lstStyle/>
          <a:p>
            <a:r>
              <a:rPr lang="en-US" dirty="0"/>
              <a:t>Vacuum Cleaner</a:t>
            </a:r>
          </a:p>
        </p:txBody>
      </p:sp>
      <p:sp>
        <p:nvSpPr>
          <p:cNvPr id="31" name="Thought Bubble: Cloud 30">
            <a:extLst>
              <a:ext uri="{FF2B5EF4-FFF2-40B4-BE49-F238E27FC236}">
                <a16:creationId xmlns:a16="http://schemas.microsoft.com/office/drawing/2014/main" id="{C5D91A3D-DC5E-4D63-971C-36A2E07E75D6}"/>
              </a:ext>
            </a:extLst>
          </p:cNvPr>
          <p:cNvSpPr/>
          <p:nvPr/>
        </p:nvSpPr>
        <p:spPr>
          <a:xfrm>
            <a:off x="6186044" y="3683319"/>
            <a:ext cx="766119" cy="413674"/>
          </a:xfrm>
          <a:prstGeom prst="cloudCallou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050" dirty="0"/>
              <a:t>not ME!</a:t>
            </a:r>
          </a:p>
        </p:txBody>
      </p:sp>
      <p:pic>
        <p:nvPicPr>
          <p:cNvPr id="2060" name="Picture 12" descr="Spike Jonze's Her: Sci-fi as social criticism - BBC Culture">
            <a:extLst>
              <a:ext uri="{FF2B5EF4-FFF2-40B4-BE49-F238E27FC236}">
                <a16:creationId xmlns:a16="http://schemas.microsoft.com/office/drawing/2014/main" id="{2B03D6F2-33CB-4939-9178-0FF785A9A5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8586" y="3691913"/>
            <a:ext cx="28448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4E6A9289-00B7-4A2E-B0CB-CBBC5836E6C2}"/>
              </a:ext>
            </a:extLst>
          </p:cNvPr>
          <p:cNvSpPr txBox="1"/>
          <p:nvPr/>
        </p:nvSpPr>
        <p:spPr>
          <a:xfrm>
            <a:off x="2044586" y="5323831"/>
            <a:ext cx="712800" cy="261610"/>
          </a:xfrm>
          <a:prstGeom prst="rect">
            <a:avLst/>
          </a:prstGeom>
          <a:noFill/>
        </p:spPr>
        <p:txBody>
          <a:bodyPr wrap="square">
            <a:spAutoFit/>
          </a:bodyPr>
          <a:lstStyle/>
          <a:p>
            <a:r>
              <a:rPr lang="en-US" sz="1100" i="1" dirty="0">
                <a:hlinkClick r:id="rId7"/>
              </a:rPr>
              <a:t>bbc.com</a:t>
            </a:r>
            <a:endParaRPr lang="en-US" sz="1100" i="1" dirty="0"/>
          </a:p>
        </p:txBody>
      </p:sp>
      <p:sp>
        <p:nvSpPr>
          <p:cNvPr id="43" name="TextBox 42">
            <a:extLst>
              <a:ext uri="{FF2B5EF4-FFF2-40B4-BE49-F238E27FC236}">
                <a16:creationId xmlns:a16="http://schemas.microsoft.com/office/drawing/2014/main" id="{766A377D-D9B4-4FE0-BBB8-87F695482EBB}"/>
              </a:ext>
            </a:extLst>
          </p:cNvPr>
          <p:cNvSpPr txBox="1"/>
          <p:nvPr/>
        </p:nvSpPr>
        <p:spPr>
          <a:xfrm>
            <a:off x="8786998" y="3313987"/>
            <a:ext cx="1337226" cy="369332"/>
          </a:xfrm>
          <a:prstGeom prst="rect">
            <a:avLst/>
          </a:prstGeom>
          <a:noFill/>
        </p:spPr>
        <p:txBody>
          <a:bodyPr wrap="none" rtlCol="0">
            <a:spAutoFit/>
          </a:bodyPr>
          <a:lstStyle/>
          <a:p>
            <a:r>
              <a:rPr lang="en-US" dirty="0"/>
              <a:t>3PO &amp; R2D2</a:t>
            </a:r>
          </a:p>
        </p:txBody>
      </p:sp>
      <p:sp>
        <p:nvSpPr>
          <p:cNvPr id="17" name="Rectangle 16">
            <a:extLst>
              <a:ext uri="{FF2B5EF4-FFF2-40B4-BE49-F238E27FC236}">
                <a16:creationId xmlns:a16="http://schemas.microsoft.com/office/drawing/2014/main" id="{C7DC42F2-E76C-4419-BDE4-FF18631461B1}"/>
              </a:ext>
            </a:extLst>
          </p:cNvPr>
          <p:cNvSpPr/>
          <p:nvPr/>
        </p:nvSpPr>
        <p:spPr>
          <a:xfrm>
            <a:off x="4883235" y="1065122"/>
            <a:ext cx="2425528" cy="568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Duck Testing</a:t>
            </a:r>
          </a:p>
        </p:txBody>
      </p:sp>
      <p:sp>
        <p:nvSpPr>
          <p:cNvPr id="5" name="Arrow: Striped Right 4">
            <a:extLst>
              <a:ext uri="{FF2B5EF4-FFF2-40B4-BE49-F238E27FC236}">
                <a16:creationId xmlns:a16="http://schemas.microsoft.com/office/drawing/2014/main" id="{584B02C9-9334-415F-98B1-7F39806AA37D}"/>
              </a:ext>
            </a:extLst>
          </p:cNvPr>
          <p:cNvSpPr/>
          <p:nvPr/>
        </p:nvSpPr>
        <p:spPr>
          <a:xfrm>
            <a:off x="6569103" y="2075739"/>
            <a:ext cx="1087395" cy="629891"/>
          </a:xfrm>
          <a:prstGeom prst="strip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reasoning</a:t>
            </a:r>
          </a:p>
        </p:txBody>
      </p:sp>
      <p:sp>
        <p:nvSpPr>
          <p:cNvPr id="23" name="TextBox 22">
            <a:extLst>
              <a:ext uri="{FF2B5EF4-FFF2-40B4-BE49-F238E27FC236}">
                <a16:creationId xmlns:a16="http://schemas.microsoft.com/office/drawing/2014/main" id="{C5F7C960-0C27-4232-8D52-651403A67186}"/>
              </a:ext>
            </a:extLst>
          </p:cNvPr>
          <p:cNvSpPr txBox="1"/>
          <p:nvPr/>
        </p:nvSpPr>
        <p:spPr>
          <a:xfrm>
            <a:off x="8125946" y="1412276"/>
            <a:ext cx="1554542" cy="369332"/>
          </a:xfrm>
          <a:prstGeom prst="rect">
            <a:avLst/>
          </a:prstGeom>
          <a:noFill/>
        </p:spPr>
        <p:txBody>
          <a:bodyPr wrap="square">
            <a:spAutoFit/>
          </a:bodyPr>
          <a:lstStyle/>
          <a:p>
            <a:r>
              <a:rPr lang="en-US" dirty="0"/>
              <a:t>it probably is a</a:t>
            </a:r>
          </a:p>
        </p:txBody>
      </p:sp>
      <p:pic>
        <p:nvPicPr>
          <p:cNvPr id="6146" name="Picture 2">
            <a:extLst>
              <a:ext uri="{FF2B5EF4-FFF2-40B4-BE49-F238E27FC236}">
                <a16:creationId xmlns:a16="http://schemas.microsoft.com/office/drawing/2014/main" id="{AC4783D8-0B8B-4F46-90B8-AB9A82FEEA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1966" y="1758748"/>
            <a:ext cx="1622503" cy="1231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644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B8FA5-BE4F-415D-A339-55DC5094C9AD}"/>
              </a:ext>
            </a:extLst>
          </p:cNvPr>
          <p:cNvSpPr>
            <a:spLocks noGrp="1"/>
          </p:cNvSpPr>
          <p:nvPr>
            <p:ph type="title"/>
          </p:nvPr>
        </p:nvSpPr>
        <p:spPr/>
        <p:txBody>
          <a:bodyPr/>
          <a:lstStyle/>
          <a:p>
            <a:r>
              <a:rPr lang="en-US" dirty="0"/>
              <a:t>What is AI?</a:t>
            </a:r>
          </a:p>
        </p:txBody>
      </p:sp>
      <p:sp>
        <p:nvSpPr>
          <p:cNvPr id="4" name="TextBox 3">
            <a:extLst>
              <a:ext uri="{FF2B5EF4-FFF2-40B4-BE49-F238E27FC236}">
                <a16:creationId xmlns:a16="http://schemas.microsoft.com/office/drawing/2014/main" id="{EB379C22-2DB7-49D9-87D0-5E122D600FB9}"/>
              </a:ext>
            </a:extLst>
          </p:cNvPr>
          <p:cNvSpPr txBox="1"/>
          <p:nvPr/>
        </p:nvSpPr>
        <p:spPr>
          <a:xfrm>
            <a:off x="838200" y="1771951"/>
            <a:ext cx="2537254" cy="830997"/>
          </a:xfrm>
          <a:prstGeom prst="rect">
            <a:avLst/>
          </a:prstGeom>
          <a:solidFill>
            <a:schemeClr val="tx2">
              <a:lumMod val="20000"/>
              <a:lumOff val="80000"/>
            </a:schemeClr>
          </a:solidFill>
        </p:spPr>
        <p:txBody>
          <a:bodyPr wrap="square" rtlCol="0">
            <a:spAutoFit/>
          </a:bodyPr>
          <a:lstStyle/>
          <a:p>
            <a:pPr algn="ctr"/>
            <a:r>
              <a:rPr lang="en-US" sz="2400" dirty="0"/>
              <a:t>Artificial Intelligence</a:t>
            </a:r>
          </a:p>
        </p:txBody>
      </p:sp>
      <p:cxnSp>
        <p:nvCxnSpPr>
          <p:cNvPr id="12" name="Connector: Curved 11">
            <a:extLst>
              <a:ext uri="{FF2B5EF4-FFF2-40B4-BE49-F238E27FC236}">
                <a16:creationId xmlns:a16="http://schemas.microsoft.com/office/drawing/2014/main" id="{279C1DF3-396B-4D21-A92F-D426DE7591EC}"/>
              </a:ext>
            </a:extLst>
          </p:cNvPr>
          <p:cNvCxnSpPr>
            <a:cxnSpLocks/>
            <a:stCxn id="4" idx="3"/>
            <a:endCxn id="19" idx="1"/>
          </p:cNvCxnSpPr>
          <p:nvPr/>
        </p:nvCxnSpPr>
        <p:spPr>
          <a:xfrm>
            <a:off x="3375454" y="2187450"/>
            <a:ext cx="632253" cy="88358"/>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B2FF4825-9D47-4308-AA24-64B0FFBAA9B0}"/>
              </a:ext>
            </a:extLst>
          </p:cNvPr>
          <p:cNvSpPr txBox="1"/>
          <p:nvPr/>
        </p:nvSpPr>
        <p:spPr>
          <a:xfrm>
            <a:off x="4007707" y="1675643"/>
            <a:ext cx="2537255" cy="1200329"/>
          </a:xfrm>
          <a:prstGeom prst="rect">
            <a:avLst/>
          </a:prstGeom>
          <a:noFill/>
        </p:spPr>
        <p:txBody>
          <a:bodyPr wrap="square">
            <a:spAutoFit/>
          </a:bodyPr>
          <a:lstStyle/>
          <a:p>
            <a:r>
              <a:rPr lang="en-US" dirty="0"/>
              <a:t>If it:</a:t>
            </a:r>
          </a:p>
          <a:p>
            <a:pPr marL="285750" indent="-285750">
              <a:buFont typeface="Wingdings" panose="05000000000000000000" pitchFamily="2" charset="2"/>
              <a:buChar char="§"/>
            </a:pPr>
            <a:r>
              <a:rPr lang="en-US" b="1" i="1" dirty="0"/>
              <a:t>Looks</a:t>
            </a:r>
            <a:r>
              <a:rPr lang="en-US" dirty="0"/>
              <a:t> like a duck</a:t>
            </a:r>
          </a:p>
          <a:p>
            <a:pPr marL="285750" indent="-285750">
              <a:buFont typeface="Wingdings" panose="05000000000000000000" pitchFamily="2" charset="2"/>
              <a:buChar char="§"/>
            </a:pPr>
            <a:r>
              <a:rPr lang="en-US" b="1" i="1" dirty="0"/>
              <a:t>Swims</a:t>
            </a:r>
            <a:r>
              <a:rPr lang="en-US" dirty="0"/>
              <a:t> like a duck</a:t>
            </a:r>
          </a:p>
          <a:p>
            <a:pPr marL="285750" indent="-285750">
              <a:buFont typeface="Wingdings" panose="05000000000000000000" pitchFamily="2" charset="2"/>
              <a:buChar char="§"/>
            </a:pPr>
            <a:r>
              <a:rPr lang="en-US" b="1" i="1" dirty="0"/>
              <a:t>Quacks</a:t>
            </a:r>
            <a:r>
              <a:rPr lang="en-US" dirty="0"/>
              <a:t> like a duck</a:t>
            </a:r>
          </a:p>
        </p:txBody>
      </p:sp>
      <p:sp>
        <p:nvSpPr>
          <p:cNvPr id="17" name="Rectangle 16">
            <a:extLst>
              <a:ext uri="{FF2B5EF4-FFF2-40B4-BE49-F238E27FC236}">
                <a16:creationId xmlns:a16="http://schemas.microsoft.com/office/drawing/2014/main" id="{C7DC42F2-E76C-4419-BDE4-FF18631461B1}"/>
              </a:ext>
            </a:extLst>
          </p:cNvPr>
          <p:cNvSpPr/>
          <p:nvPr/>
        </p:nvSpPr>
        <p:spPr>
          <a:xfrm>
            <a:off x="4883235" y="1065122"/>
            <a:ext cx="2425528" cy="568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Duck Testing</a:t>
            </a:r>
          </a:p>
        </p:txBody>
      </p:sp>
      <p:sp>
        <p:nvSpPr>
          <p:cNvPr id="5" name="Arrow: Striped Right 4">
            <a:extLst>
              <a:ext uri="{FF2B5EF4-FFF2-40B4-BE49-F238E27FC236}">
                <a16:creationId xmlns:a16="http://schemas.microsoft.com/office/drawing/2014/main" id="{584B02C9-9334-415F-98B1-7F39806AA37D}"/>
              </a:ext>
            </a:extLst>
          </p:cNvPr>
          <p:cNvSpPr/>
          <p:nvPr/>
        </p:nvSpPr>
        <p:spPr>
          <a:xfrm>
            <a:off x="6569103" y="2075739"/>
            <a:ext cx="1087395" cy="629891"/>
          </a:xfrm>
          <a:prstGeom prst="strip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reasoning</a:t>
            </a:r>
          </a:p>
        </p:txBody>
      </p:sp>
      <p:sp>
        <p:nvSpPr>
          <p:cNvPr id="23" name="TextBox 22">
            <a:extLst>
              <a:ext uri="{FF2B5EF4-FFF2-40B4-BE49-F238E27FC236}">
                <a16:creationId xmlns:a16="http://schemas.microsoft.com/office/drawing/2014/main" id="{C5F7C960-0C27-4232-8D52-651403A67186}"/>
              </a:ext>
            </a:extLst>
          </p:cNvPr>
          <p:cNvSpPr txBox="1"/>
          <p:nvPr/>
        </p:nvSpPr>
        <p:spPr>
          <a:xfrm>
            <a:off x="8125946" y="1412276"/>
            <a:ext cx="1554542" cy="369332"/>
          </a:xfrm>
          <a:prstGeom prst="rect">
            <a:avLst/>
          </a:prstGeom>
          <a:noFill/>
        </p:spPr>
        <p:txBody>
          <a:bodyPr wrap="square">
            <a:spAutoFit/>
          </a:bodyPr>
          <a:lstStyle/>
          <a:p>
            <a:r>
              <a:rPr lang="en-US" dirty="0"/>
              <a:t>it probably is a</a:t>
            </a:r>
          </a:p>
        </p:txBody>
      </p:sp>
      <p:pic>
        <p:nvPicPr>
          <p:cNvPr id="6146" name="Picture 2">
            <a:extLst>
              <a:ext uri="{FF2B5EF4-FFF2-40B4-BE49-F238E27FC236}">
                <a16:creationId xmlns:a16="http://schemas.microsoft.com/office/drawing/2014/main" id="{AC4783D8-0B8B-4F46-90B8-AB9A82FEE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966" y="1758748"/>
            <a:ext cx="1622503" cy="123162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2DA4620-56F2-405E-87E4-7C9C7A6EC174}"/>
              </a:ext>
            </a:extLst>
          </p:cNvPr>
          <p:cNvSpPr txBox="1"/>
          <p:nvPr/>
        </p:nvSpPr>
        <p:spPr>
          <a:xfrm>
            <a:off x="4446373" y="3736872"/>
            <a:ext cx="2537254" cy="1200329"/>
          </a:xfrm>
          <a:prstGeom prst="rect">
            <a:avLst/>
          </a:prstGeom>
          <a:solidFill>
            <a:schemeClr val="tx2">
              <a:lumMod val="20000"/>
              <a:lumOff val="80000"/>
            </a:schemeClr>
          </a:solidFill>
        </p:spPr>
        <p:txBody>
          <a:bodyPr wrap="square" rtlCol="0">
            <a:spAutoFit/>
          </a:bodyPr>
          <a:lstStyle/>
          <a:p>
            <a:pPr algn="ctr"/>
            <a:r>
              <a:rPr lang="en-US" sz="2400" dirty="0"/>
              <a:t>Artificial Intelligence</a:t>
            </a:r>
          </a:p>
          <a:p>
            <a:pPr algn="ctr"/>
            <a:r>
              <a:rPr lang="en-US" sz="2400" dirty="0"/>
              <a:t>Categories*</a:t>
            </a:r>
          </a:p>
        </p:txBody>
      </p:sp>
      <p:cxnSp>
        <p:nvCxnSpPr>
          <p:cNvPr id="7" name="Connector: Elbow 6">
            <a:extLst>
              <a:ext uri="{FF2B5EF4-FFF2-40B4-BE49-F238E27FC236}">
                <a16:creationId xmlns:a16="http://schemas.microsoft.com/office/drawing/2014/main" id="{6BE1449C-0F85-4D46-8EA7-E6FBD91F16B9}"/>
              </a:ext>
            </a:extLst>
          </p:cNvPr>
          <p:cNvCxnSpPr>
            <a:cxnSpLocks/>
            <a:stCxn id="22" idx="2"/>
            <a:endCxn id="26" idx="0"/>
          </p:cNvCxnSpPr>
          <p:nvPr/>
        </p:nvCxnSpPr>
        <p:spPr>
          <a:xfrm rot="5400000">
            <a:off x="4385615" y="4157700"/>
            <a:ext cx="549885" cy="210888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5C856822-C887-4BCA-8DA7-39C5B3C8D1D4}"/>
              </a:ext>
            </a:extLst>
          </p:cNvPr>
          <p:cNvSpPr txBox="1"/>
          <p:nvPr/>
        </p:nvSpPr>
        <p:spPr>
          <a:xfrm>
            <a:off x="2765854" y="5487086"/>
            <a:ext cx="1680519" cy="369332"/>
          </a:xfrm>
          <a:prstGeom prst="rect">
            <a:avLst/>
          </a:prstGeom>
          <a:noFill/>
        </p:spPr>
        <p:txBody>
          <a:bodyPr wrap="square">
            <a:spAutoFit/>
          </a:bodyPr>
          <a:lstStyle/>
          <a:p>
            <a:r>
              <a:rPr lang="en-US" dirty="0"/>
              <a:t>Acting humanly</a:t>
            </a:r>
          </a:p>
        </p:txBody>
      </p:sp>
      <p:sp>
        <p:nvSpPr>
          <p:cNvPr id="28" name="TextBox 27">
            <a:extLst>
              <a:ext uri="{FF2B5EF4-FFF2-40B4-BE49-F238E27FC236}">
                <a16:creationId xmlns:a16="http://schemas.microsoft.com/office/drawing/2014/main" id="{3BD7BD52-72E6-4995-92A0-3D0D59122806}"/>
              </a:ext>
            </a:extLst>
          </p:cNvPr>
          <p:cNvSpPr txBox="1"/>
          <p:nvPr/>
        </p:nvSpPr>
        <p:spPr>
          <a:xfrm>
            <a:off x="6983627" y="5487086"/>
            <a:ext cx="1773195" cy="369332"/>
          </a:xfrm>
          <a:prstGeom prst="rect">
            <a:avLst/>
          </a:prstGeom>
          <a:noFill/>
        </p:spPr>
        <p:txBody>
          <a:bodyPr wrap="square">
            <a:spAutoFit/>
          </a:bodyPr>
          <a:lstStyle/>
          <a:p>
            <a:r>
              <a:rPr lang="en-US" dirty="0"/>
              <a:t>Acting rationally</a:t>
            </a:r>
          </a:p>
        </p:txBody>
      </p:sp>
      <p:cxnSp>
        <p:nvCxnSpPr>
          <p:cNvPr id="30" name="Connector: Elbow 29">
            <a:extLst>
              <a:ext uri="{FF2B5EF4-FFF2-40B4-BE49-F238E27FC236}">
                <a16:creationId xmlns:a16="http://schemas.microsoft.com/office/drawing/2014/main" id="{47595D61-F661-4E6F-9101-7CDFA58E4806}"/>
              </a:ext>
            </a:extLst>
          </p:cNvPr>
          <p:cNvCxnSpPr>
            <a:cxnSpLocks/>
            <a:stCxn id="22" idx="2"/>
            <a:endCxn id="28" idx="0"/>
          </p:cNvCxnSpPr>
          <p:nvPr/>
        </p:nvCxnSpPr>
        <p:spPr>
          <a:xfrm rot="16200000" flipH="1">
            <a:off x="6517670" y="4134530"/>
            <a:ext cx="549885" cy="215522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84354391-8B64-46CB-9FAB-C7FDD7877715}"/>
              </a:ext>
            </a:extLst>
          </p:cNvPr>
          <p:cNvSpPr txBox="1"/>
          <p:nvPr/>
        </p:nvSpPr>
        <p:spPr>
          <a:xfrm>
            <a:off x="0" y="6550223"/>
            <a:ext cx="4817922" cy="307777"/>
          </a:xfrm>
          <a:prstGeom prst="rect">
            <a:avLst/>
          </a:prstGeom>
          <a:noFill/>
        </p:spPr>
        <p:txBody>
          <a:bodyPr wrap="none" rtlCol="0">
            <a:spAutoFit/>
          </a:bodyPr>
          <a:lstStyle/>
          <a:p>
            <a:r>
              <a:rPr lang="en-US" sz="1400" dirty="0"/>
              <a:t>* For simplicity, the two other categories have been eliminated.</a:t>
            </a:r>
          </a:p>
        </p:txBody>
      </p:sp>
    </p:spTree>
    <p:extLst>
      <p:ext uri="{BB962C8B-B14F-4D97-AF65-F5344CB8AC3E}">
        <p14:creationId xmlns:p14="http://schemas.microsoft.com/office/powerpoint/2010/main" val="3879747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A1B457E-7DC2-4B70-9F1F-249E7193ECEF}"/>
              </a:ext>
            </a:extLst>
          </p:cNvPr>
          <p:cNvGraphicFramePr>
            <a:graphicFrameLocks noGrp="1"/>
          </p:cNvGraphicFramePr>
          <p:nvPr>
            <p:extLst>
              <p:ext uri="{D42A27DB-BD31-4B8C-83A1-F6EECF244321}">
                <p14:modId xmlns:p14="http://schemas.microsoft.com/office/powerpoint/2010/main" val="2207902519"/>
              </p:ext>
            </p:extLst>
          </p:nvPr>
        </p:nvGraphicFramePr>
        <p:xfrm>
          <a:off x="0" y="0"/>
          <a:ext cx="12192001" cy="6858000"/>
        </p:xfrm>
        <a:graphic>
          <a:graphicData uri="http://schemas.openxmlformats.org/drawingml/2006/table">
            <a:tbl>
              <a:tblPr firstRow="1" bandRow="1">
                <a:tableStyleId>{5C22544A-7EE6-4342-B048-85BDC9FD1C3A}</a:tableStyleId>
              </a:tblPr>
              <a:tblGrid>
                <a:gridCol w="7099620">
                  <a:extLst>
                    <a:ext uri="{9D8B030D-6E8A-4147-A177-3AD203B41FA5}">
                      <a16:colId xmlns:a16="http://schemas.microsoft.com/office/drawing/2014/main" val="4204919853"/>
                    </a:ext>
                  </a:extLst>
                </a:gridCol>
                <a:gridCol w="1813771">
                  <a:extLst>
                    <a:ext uri="{9D8B030D-6E8A-4147-A177-3AD203B41FA5}">
                      <a16:colId xmlns:a16="http://schemas.microsoft.com/office/drawing/2014/main" val="251543509"/>
                    </a:ext>
                  </a:extLst>
                </a:gridCol>
                <a:gridCol w="1627213">
                  <a:extLst>
                    <a:ext uri="{9D8B030D-6E8A-4147-A177-3AD203B41FA5}">
                      <a16:colId xmlns:a16="http://schemas.microsoft.com/office/drawing/2014/main" val="3663439166"/>
                    </a:ext>
                  </a:extLst>
                </a:gridCol>
                <a:gridCol w="1651397">
                  <a:extLst>
                    <a:ext uri="{9D8B030D-6E8A-4147-A177-3AD203B41FA5}">
                      <a16:colId xmlns:a16="http://schemas.microsoft.com/office/drawing/2014/main" val="3098355276"/>
                    </a:ext>
                  </a:extLst>
                </a:gridCol>
              </a:tblGrid>
              <a:tr h="886473">
                <a:tc>
                  <a:txBody>
                    <a:bodyPr/>
                    <a:lstStyle/>
                    <a:p>
                      <a:pPr algn="ctr"/>
                      <a:r>
                        <a:rPr lang="en-US" dirty="0"/>
                        <a:t>The “thingy”</a:t>
                      </a:r>
                    </a:p>
                  </a:txBody>
                  <a:tcPr anchor="ctr"/>
                </a:tc>
                <a:tc>
                  <a:txBody>
                    <a:bodyPr/>
                    <a:lstStyle/>
                    <a:p>
                      <a:pPr algn="ctr"/>
                      <a:r>
                        <a:rPr lang="en-US" dirty="0"/>
                        <a:t>Old Era</a:t>
                      </a:r>
                    </a:p>
                  </a:txBody>
                  <a:tcPr anchor="ctr"/>
                </a:tc>
                <a:tc>
                  <a:txBody>
                    <a:bodyPr/>
                    <a:lstStyle/>
                    <a:p>
                      <a:pPr algn="ctr"/>
                      <a:r>
                        <a:rPr lang="en-US" dirty="0"/>
                        <a:t>New Era</a:t>
                      </a:r>
                    </a:p>
                  </a:txBody>
                  <a:tcPr anchor="ctr"/>
                </a:tc>
                <a:tc>
                  <a:txBody>
                    <a:bodyPr/>
                    <a:lstStyle/>
                    <a:p>
                      <a:pPr algn="ctr"/>
                      <a:r>
                        <a:rPr lang="en-US" dirty="0"/>
                        <a:t>“Near” Future</a:t>
                      </a:r>
                    </a:p>
                  </a:txBody>
                  <a:tcPr anchor="ctr"/>
                </a:tc>
                <a:extLst>
                  <a:ext uri="{0D108BD9-81ED-4DB2-BD59-A6C34878D82A}">
                    <a16:rowId xmlns:a16="http://schemas.microsoft.com/office/drawing/2014/main" val="3570362776"/>
                  </a:ext>
                </a:extLst>
              </a:tr>
              <a:tr h="1990509">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a16="http://schemas.microsoft.com/office/drawing/2014/main" val="2683136238"/>
                  </a:ext>
                </a:extLst>
              </a:tr>
              <a:tr h="1990509">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a16="http://schemas.microsoft.com/office/drawing/2014/main" val="2391006759"/>
                  </a:ext>
                </a:extLst>
              </a:tr>
              <a:tr h="1990509">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088651914"/>
                  </a:ext>
                </a:extLst>
              </a:tr>
            </a:tbl>
          </a:graphicData>
        </a:graphic>
      </p:graphicFrame>
      <p:sp>
        <p:nvSpPr>
          <p:cNvPr id="18" name="TextBox 17">
            <a:extLst>
              <a:ext uri="{FF2B5EF4-FFF2-40B4-BE49-F238E27FC236}">
                <a16:creationId xmlns:a16="http://schemas.microsoft.com/office/drawing/2014/main" id="{1220D111-0A0C-40A1-9293-E27884F2FB98}"/>
              </a:ext>
            </a:extLst>
          </p:cNvPr>
          <p:cNvSpPr txBox="1"/>
          <p:nvPr/>
        </p:nvSpPr>
        <p:spPr>
          <a:xfrm>
            <a:off x="1319274" y="3559374"/>
            <a:ext cx="562975" cy="400110"/>
          </a:xfrm>
          <a:prstGeom prst="rect">
            <a:avLst/>
          </a:prstGeom>
          <a:noFill/>
        </p:spPr>
        <p:txBody>
          <a:bodyPr wrap="none" rtlCol="0">
            <a:spAutoFit/>
          </a:bodyPr>
          <a:lstStyle/>
          <a:p>
            <a:r>
              <a:rPr lang="en-US" sz="2000" dirty="0"/>
              <a:t>Her</a:t>
            </a:r>
          </a:p>
        </p:txBody>
      </p:sp>
      <p:pic>
        <p:nvPicPr>
          <p:cNvPr id="20" name="Picture 12" descr="Spike Jonze's Her: Sci-fi as social criticism - BBC Culture">
            <a:extLst>
              <a:ext uri="{FF2B5EF4-FFF2-40B4-BE49-F238E27FC236}">
                <a16:creationId xmlns:a16="http://schemas.microsoft.com/office/drawing/2014/main" id="{90CE1807-187A-4D33-9C5C-318FF93E7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1522" y="3043882"/>
            <a:ext cx="2966024" cy="16683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Funny Cat Playing Robot Vacuum Cleaner Pet Friendly Smart Vacuum Stock  Photo by ©dina160987.gmail.com 391578654">
            <a:extLst>
              <a:ext uri="{FF2B5EF4-FFF2-40B4-BE49-F238E27FC236}">
                <a16:creationId xmlns:a16="http://schemas.microsoft.com/office/drawing/2014/main" id="{D86C92A2-68FB-4178-A01C-7BEE564B7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3771" y="1032804"/>
            <a:ext cx="2973775" cy="166531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6A1C499-40D2-476C-9024-88B4BD35112D}"/>
              </a:ext>
            </a:extLst>
          </p:cNvPr>
          <p:cNvSpPr txBox="1"/>
          <p:nvPr/>
        </p:nvSpPr>
        <p:spPr>
          <a:xfrm>
            <a:off x="673603" y="1665406"/>
            <a:ext cx="1880771" cy="400110"/>
          </a:xfrm>
          <a:prstGeom prst="rect">
            <a:avLst/>
          </a:prstGeom>
          <a:noFill/>
        </p:spPr>
        <p:txBody>
          <a:bodyPr wrap="none" rtlCol="0">
            <a:spAutoFit/>
          </a:bodyPr>
          <a:lstStyle/>
          <a:p>
            <a:r>
              <a:rPr lang="en-US" sz="2000" dirty="0"/>
              <a:t>Vacuum Cleaner</a:t>
            </a:r>
          </a:p>
        </p:txBody>
      </p:sp>
      <p:pic>
        <p:nvPicPr>
          <p:cNvPr id="25" name="Picture 4" descr="C-3PO, from Return of the Jedi | National Museum of American History">
            <a:extLst>
              <a:ext uri="{FF2B5EF4-FFF2-40B4-BE49-F238E27FC236}">
                <a16:creationId xmlns:a16="http://schemas.microsoft.com/office/drawing/2014/main" id="{A3F5DEB8-6BC4-493F-A1BD-86C690061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3805" y="4950941"/>
            <a:ext cx="1357441" cy="18099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206DF4EB-DD3D-4470-BB3F-1073BFEA9FBA}"/>
              </a:ext>
            </a:extLst>
          </p:cNvPr>
          <p:cNvSpPr txBox="1"/>
          <p:nvPr/>
        </p:nvSpPr>
        <p:spPr>
          <a:xfrm>
            <a:off x="727632" y="5671236"/>
            <a:ext cx="1463862" cy="400110"/>
          </a:xfrm>
          <a:prstGeom prst="rect">
            <a:avLst/>
          </a:prstGeom>
          <a:noFill/>
        </p:spPr>
        <p:txBody>
          <a:bodyPr wrap="none" rtlCol="0">
            <a:spAutoFit/>
          </a:bodyPr>
          <a:lstStyle/>
          <a:p>
            <a:r>
              <a:rPr lang="en-US" sz="2000" dirty="0"/>
              <a:t>3PO &amp; R2D2</a:t>
            </a:r>
          </a:p>
        </p:txBody>
      </p:sp>
      <p:sp>
        <p:nvSpPr>
          <p:cNvPr id="5" name="Plus Sign 4">
            <a:extLst>
              <a:ext uri="{FF2B5EF4-FFF2-40B4-BE49-F238E27FC236}">
                <a16:creationId xmlns:a16="http://schemas.microsoft.com/office/drawing/2014/main" id="{47A640D8-1B93-4EC6-BB31-5BBD8FB08531}"/>
              </a:ext>
            </a:extLst>
          </p:cNvPr>
          <p:cNvSpPr/>
          <p:nvPr/>
        </p:nvSpPr>
        <p:spPr>
          <a:xfrm>
            <a:off x="7721914" y="1437769"/>
            <a:ext cx="691978" cy="721217"/>
          </a:xfrm>
          <a:prstGeom prst="math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Plus Sign 27">
            <a:extLst>
              <a:ext uri="{FF2B5EF4-FFF2-40B4-BE49-F238E27FC236}">
                <a16:creationId xmlns:a16="http://schemas.microsoft.com/office/drawing/2014/main" id="{9FDC4597-7561-401B-9CCC-04BFB3641CEB}"/>
              </a:ext>
            </a:extLst>
          </p:cNvPr>
          <p:cNvSpPr/>
          <p:nvPr/>
        </p:nvSpPr>
        <p:spPr>
          <a:xfrm>
            <a:off x="7721914" y="3398821"/>
            <a:ext cx="691978" cy="721217"/>
          </a:xfrm>
          <a:prstGeom prst="math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Plus Sign 32">
            <a:extLst>
              <a:ext uri="{FF2B5EF4-FFF2-40B4-BE49-F238E27FC236}">
                <a16:creationId xmlns:a16="http://schemas.microsoft.com/office/drawing/2014/main" id="{C8A5F133-EE50-4A57-84DA-271A5F93947A}"/>
              </a:ext>
            </a:extLst>
          </p:cNvPr>
          <p:cNvSpPr/>
          <p:nvPr/>
        </p:nvSpPr>
        <p:spPr>
          <a:xfrm>
            <a:off x="7721914" y="5583661"/>
            <a:ext cx="691978" cy="721217"/>
          </a:xfrm>
          <a:prstGeom prst="math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Minus Sign 5">
            <a:extLst>
              <a:ext uri="{FF2B5EF4-FFF2-40B4-BE49-F238E27FC236}">
                <a16:creationId xmlns:a16="http://schemas.microsoft.com/office/drawing/2014/main" id="{C28330D5-F971-487F-9657-33B737B575FB}"/>
              </a:ext>
            </a:extLst>
          </p:cNvPr>
          <p:cNvSpPr/>
          <p:nvPr/>
        </p:nvSpPr>
        <p:spPr>
          <a:xfrm>
            <a:off x="9264821" y="1437769"/>
            <a:ext cx="848497" cy="721217"/>
          </a:xfrm>
          <a:prstGeom prst="mathMinus">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Plus Sign 34">
            <a:extLst>
              <a:ext uri="{FF2B5EF4-FFF2-40B4-BE49-F238E27FC236}">
                <a16:creationId xmlns:a16="http://schemas.microsoft.com/office/drawing/2014/main" id="{76DC9BFC-2553-40BF-9668-78AD3B74393C}"/>
              </a:ext>
            </a:extLst>
          </p:cNvPr>
          <p:cNvSpPr/>
          <p:nvPr/>
        </p:nvSpPr>
        <p:spPr>
          <a:xfrm>
            <a:off x="9343080" y="3398821"/>
            <a:ext cx="691978" cy="721217"/>
          </a:xfrm>
          <a:prstGeom prst="math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Plus Sign 35">
            <a:extLst>
              <a:ext uri="{FF2B5EF4-FFF2-40B4-BE49-F238E27FC236}">
                <a16:creationId xmlns:a16="http://schemas.microsoft.com/office/drawing/2014/main" id="{FD49BBF2-EFCA-47F4-A40D-61CBE54BD47E}"/>
              </a:ext>
            </a:extLst>
          </p:cNvPr>
          <p:cNvSpPr/>
          <p:nvPr/>
        </p:nvSpPr>
        <p:spPr>
          <a:xfrm>
            <a:off x="9343080" y="5587109"/>
            <a:ext cx="691978" cy="721217"/>
          </a:xfrm>
          <a:prstGeom prst="math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Minus Sign 36">
            <a:extLst>
              <a:ext uri="{FF2B5EF4-FFF2-40B4-BE49-F238E27FC236}">
                <a16:creationId xmlns:a16="http://schemas.microsoft.com/office/drawing/2014/main" id="{4095B640-5E46-4969-8A31-A62A73A26D34}"/>
              </a:ext>
            </a:extLst>
          </p:cNvPr>
          <p:cNvSpPr/>
          <p:nvPr/>
        </p:nvSpPr>
        <p:spPr>
          <a:xfrm>
            <a:off x="10964247" y="1439199"/>
            <a:ext cx="848497" cy="721217"/>
          </a:xfrm>
          <a:prstGeom prst="mathMinus">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Minus Sign 37">
            <a:extLst>
              <a:ext uri="{FF2B5EF4-FFF2-40B4-BE49-F238E27FC236}">
                <a16:creationId xmlns:a16="http://schemas.microsoft.com/office/drawing/2014/main" id="{30349912-28B6-49C7-A721-DDAFC5574D22}"/>
              </a:ext>
            </a:extLst>
          </p:cNvPr>
          <p:cNvSpPr/>
          <p:nvPr/>
        </p:nvSpPr>
        <p:spPr>
          <a:xfrm>
            <a:off x="10964246" y="3398822"/>
            <a:ext cx="848497" cy="721217"/>
          </a:xfrm>
          <a:prstGeom prst="mathMinus">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Plus Sign 38">
            <a:extLst>
              <a:ext uri="{FF2B5EF4-FFF2-40B4-BE49-F238E27FC236}">
                <a16:creationId xmlns:a16="http://schemas.microsoft.com/office/drawing/2014/main" id="{3D8E76E6-8718-4C1A-B5F1-6C3EB39B859C}"/>
              </a:ext>
            </a:extLst>
          </p:cNvPr>
          <p:cNvSpPr/>
          <p:nvPr/>
        </p:nvSpPr>
        <p:spPr>
          <a:xfrm>
            <a:off x="11042505" y="5583662"/>
            <a:ext cx="691978" cy="721217"/>
          </a:xfrm>
          <a:prstGeom prst="math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68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7CC5C7-F2C8-4CAD-BD78-9D3542ADDD40}"/>
              </a:ext>
            </a:extLst>
          </p:cNvPr>
          <p:cNvSpPr>
            <a:spLocks noGrp="1"/>
          </p:cNvSpPr>
          <p:nvPr>
            <p:ph type="title"/>
          </p:nvPr>
        </p:nvSpPr>
        <p:spPr>
          <a:xfrm>
            <a:off x="838200" y="365125"/>
            <a:ext cx="10515600" cy="1325563"/>
          </a:xfrm>
        </p:spPr>
        <p:txBody>
          <a:bodyPr/>
          <a:lstStyle/>
          <a:p>
            <a:r>
              <a:rPr lang="en-US" dirty="0"/>
              <a:t>AI is a system</a:t>
            </a:r>
          </a:p>
        </p:txBody>
      </p:sp>
      <p:pic>
        <p:nvPicPr>
          <p:cNvPr id="3074" name="Picture 2" descr="System - Wikipedia">
            <a:extLst>
              <a:ext uri="{FF2B5EF4-FFF2-40B4-BE49-F238E27FC236}">
                <a16:creationId xmlns:a16="http://schemas.microsoft.com/office/drawing/2014/main" id="{0014F4BA-3E91-44EF-A278-4ABA1233B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584" y="3196911"/>
            <a:ext cx="2400300" cy="19050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or: Curved 2">
            <a:extLst>
              <a:ext uri="{FF2B5EF4-FFF2-40B4-BE49-F238E27FC236}">
                <a16:creationId xmlns:a16="http://schemas.microsoft.com/office/drawing/2014/main" id="{A573CB3B-35A4-46D1-82C9-79F878A45284}"/>
              </a:ext>
            </a:extLst>
          </p:cNvPr>
          <p:cNvCxnSpPr>
            <a:cxnSpLocks/>
            <a:endCxn id="6" idx="1"/>
          </p:cNvCxnSpPr>
          <p:nvPr/>
        </p:nvCxnSpPr>
        <p:spPr>
          <a:xfrm flipV="1">
            <a:off x="3979333" y="626763"/>
            <a:ext cx="363402" cy="32997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5004532A-C860-4933-AF00-EAB2877C8BFB}"/>
              </a:ext>
            </a:extLst>
          </p:cNvPr>
          <p:cNvSpPr txBox="1"/>
          <p:nvPr/>
        </p:nvSpPr>
        <p:spPr>
          <a:xfrm>
            <a:off x="4342735" y="442097"/>
            <a:ext cx="2058064" cy="369332"/>
          </a:xfrm>
          <a:prstGeom prst="rect">
            <a:avLst/>
          </a:prstGeom>
          <a:noFill/>
        </p:spPr>
        <p:txBody>
          <a:bodyPr wrap="none" rtlCol="0">
            <a:spAutoFit/>
          </a:bodyPr>
          <a:lstStyle/>
          <a:p>
            <a:r>
              <a:rPr lang="en-US" dirty="0"/>
              <a:t>like everything else!</a:t>
            </a:r>
          </a:p>
        </p:txBody>
      </p:sp>
      <p:sp>
        <p:nvSpPr>
          <p:cNvPr id="8" name="TextBox 7">
            <a:extLst>
              <a:ext uri="{FF2B5EF4-FFF2-40B4-BE49-F238E27FC236}">
                <a16:creationId xmlns:a16="http://schemas.microsoft.com/office/drawing/2014/main" id="{A17362B5-36AB-4F5F-8A32-B0809537FC01}"/>
              </a:ext>
            </a:extLst>
          </p:cNvPr>
          <p:cNvSpPr txBox="1"/>
          <p:nvPr/>
        </p:nvSpPr>
        <p:spPr>
          <a:xfrm>
            <a:off x="1110794" y="4971106"/>
            <a:ext cx="1029613" cy="261610"/>
          </a:xfrm>
          <a:prstGeom prst="rect">
            <a:avLst/>
          </a:prstGeom>
          <a:noFill/>
        </p:spPr>
        <p:txBody>
          <a:bodyPr wrap="square">
            <a:spAutoFit/>
          </a:bodyPr>
          <a:lstStyle/>
          <a:p>
            <a:r>
              <a:rPr lang="en-US" sz="1100" i="1" dirty="0">
                <a:hlinkClick r:id="rId4"/>
              </a:rPr>
              <a:t>wikipedia.com</a:t>
            </a:r>
            <a:endParaRPr lang="en-US" sz="1100" i="1" dirty="0"/>
          </a:p>
        </p:txBody>
      </p:sp>
      <p:sp>
        <p:nvSpPr>
          <p:cNvPr id="10" name="Freeform: Shape 9">
            <a:extLst>
              <a:ext uri="{FF2B5EF4-FFF2-40B4-BE49-F238E27FC236}">
                <a16:creationId xmlns:a16="http://schemas.microsoft.com/office/drawing/2014/main" id="{4E89C25B-51A7-42C2-AA7B-36265BFF0725}"/>
              </a:ext>
            </a:extLst>
          </p:cNvPr>
          <p:cNvSpPr/>
          <p:nvPr/>
        </p:nvSpPr>
        <p:spPr>
          <a:xfrm>
            <a:off x="1591734" y="1220003"/>
            <a:ext cx="1219200" cy="536087"/>
          </a:xfrm>
          <a:custGeom>
            <a:avLst/>
            <a:gdLst>
              <a:gd name="connsiteX0" fmla="*/ 0 w 1219200"/>
              <a:gd name="connsiteY0" fmla="*/ 406413 h 536087"/>
              <a:gd name="connsiteX1" fmla="*/ 143933 w 1219200"/>
              <a:gd name="connsiteY1" fmla="*/ 491080 h 536087"/>
              <a:gd name="connsiteX2" fmla="*/ 719666 w 1219200"/>
              <a:gd name="connsiteY2" fmla="*/ 13 h 536087"/>
              <a:gd name="connsiteX3" fmla="*/ 1032933 w 1219200"/>
              <a:gd name="connsiteY3" fmla="*/ 508013 h 536087"/>
              <a:gd name="connsiteX4" fmla="*/ 1219200 w 1219200"/>
              <a:gd name="connsiteY4" fmla="*/ 474146 h 536087"/>
              <a:gd name="connsiteX5" fmla="*/ 1219200 w 1219200"/>
              <a:gd name="connsiteY5" fmla="*/ 474146 h 5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536087">
                <a:moveTo>
                  <a:pt x="0" y="406413"/>
                </a:moveTo>
                <a:cubicBezTo>
                  <a:pt x="11994" y="482613"/>
                  <a:pt x="23989" y="558813"/>
                  <a:pt x="143933" y="491080"/>
                </a:cubicBezTo>
                <a:cubicBezTo>
                  <a:pt x="263877" y="423347"/>
                  <a:pt x="571499" y="-2809"/>
                  <a:pt x="719666" y="13"/>
                </a:cubicBezTo>
                <a:cubicBezTo>
                  <a:pt x="867833" y="2835"/>
                  <a:pt x="949677" y="428991"/>
                  <a:pt x="1032933" y="508013"/>
                </a:cubicBezTo>
                <a:cubicBezTo>
                  <a:pt x="1116189" y="587035"/>
                  <a:pt x="1219200" y="474146"/>
                  <a:pt x="1219200" y="474146"/>
                </a:cubicBezTo>
                <a:lnTo>
                  <a:pt x="1219200" y="474146"/>
                </a:ln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dirty="0">
              <a:ln w="57150">
                <a:solidFill>
                  <a:schemeClr val="tx1"/>
                </a:solidFill>
                <a:prstDash val="dash"/>
              </a:ln>
              <a:solidFill>
                <a:schemeClr val="accent6"/>
              </a:solidFill>
            </a:endParaRPr>
          </a:p>
        </p:txBody>
      </p:sp>
      <p:sp>
        <p:nvSpPr>
          <p:cNvPr id="11" name="TextBox 10">
            <a:extLst>
              <a:ext uri="{FF2B5EF4-FFF2-40B4-BE49-F238E27FC236}">
                <a16:creationId xmlns:a16="http://schemas.microsoft.com/office/drawing/2014/main" id="{5B283C52-9777-4EFE-8DC7-005A4F0127CD}"/>
              </a:ext>
            </a:extLst>
          </p:cNvPr>
          <p:cNvSpPr txBox="1"/>
          <p:nvPr/>
        </p:nvSpPr>
        <p:spPr>
          <a:xfrm>
            <a:off x="1674587" y="1559883"/>
            <a:ext cx="1053494" cy="523220"/>
          </a:xfrm>
          <a:prstGeom prst="rect">
            <a:avLst/>
          </a:prstGeom>
          <a:noFill/>
        </p:spPr>
        <p:txBody>
          <a:bodyPr wrap="none" rtlCol="0">
            <a:spAutoFit/>
          </a:bodyPr>
          <a:lstStyle/>
          <a:p>
            <a:r>
              <a:rPr lang="en-US" sz="2800" dirty="0"/>
              <a:t>Smart</a:t>
            </a:r>
          </a:p>
        </p:txBody>
      </p:sp>
      <p:sp>
        <p:nvSpPr>
          <p:cNvPr id="13" name="TextBox 12">
            <a:extLst>
              <a:ext uri="{FF2B5EF4-FFF2-40B4-BE49-F238E27FC236}">
                <a16:creationId xmlns:a16="http://schemas.microsoft.com/office/drawing/2014/main" id="{8EADE8B3-04FD-46AD-991C-06CDE45FA8F0}"/>
              </a:ext>
            </a:extLst>
          </p:cNvPr>
          <p:cNvSpPr txBox="1"/>
          <p:nvPr/>
        </p:nvSpPr>
        <p:spPr>
          <a:xfrm>
            <a:off x="4767034" y="1251727"/>
            <a:ext cx="891591" cy="369332"/>
          </a:xfrm>
          <a:prstGeom prst="rect">
            <a:avLst/>
          </a:prstGeom>
          <a:noFill/>
        </p:spPr>
        <p:txBody>
          <a:bodyPr wrap="none" rtlCol="0">
            <a:spAutoFit/>
          </a:bodyPr>
          <a:lstStyle/>
          <a:p>
            <a:r>
              <a:rPr lang="en-US" dirty="0"/>
              <a:t>Science</a:t>
            </a:r>
          </a:p>
        </p:txBody>
      </p:sp>
      <p:sp>
        <p:nvSpPr>
          <p:cNvPr id="15" name="TextBox 14">
            <a:extLst>
              <a:ext uri="{FF2B5EF4-FFF2-40B4-BE49-F238E27FC236}">
                <a16:creationId xmlns:a16="http://schemas.microsoft.com/office/drawing/2014/main" id="{39B58B1E-CBA2-4067-8B01-61CBA4406A3E}"/>
              </a:ext>
            </a:extLst>
          </p:cNvPr>
          <p:cNvSpPr txBox="1"/>
          <p:nvPr/>
        </p:nvSpPr>
        <p:spPr>
          <a:xfrm>
            <a:off x="8552980" y="1250323"/>
            <a:ext cx="1242969" cy="369332"/>
          </a:xfrm>
          <a:prstGeom prst="rect">
            <a:avLst/>
          </a:prstGeom>
          <a:noFill/>
        </p:spPr>
        <p:txBody>
          <a:bodyPr wrap="none" rtlCol="0">
            <a:spAutoFit/>
          </a:bodyPr>
          <a:lstStyle/>
          <a:p>
            <a:r>
              <a:rPr lang="en-US" dirty="0"/>
              <a:t>Technology</a:t>
            </a:r>
          </a:p>
        </p:txBody>
      </p:sp>
      <p:sp>
        <p:nvSpPr>
          <p:cNvPr id="16" name="TextBox 15">
            <a:extLst>
              <a:ext uri="{FF2B5EF4-FFF2-40B4-BE49-F238E27FC236}">
                <a16:creationId xmlns:a16="http://schemas.microsoft.com/office/drawing/2014/main" id="{3B5B0271-E8B5-4F15-9D7C-C0D4E9DDFECD}"/>
              </a:ext>
            </a:extLst>
          </p:cNvPr>
          <p:cNvSpPr txBox="1"/>
          <p:nvPr/>
        </p:nvSpPr>
        <p:spPr>
          <a:xfrm>
            <a:off x="4610003" y="4133124"/>
            <a:ext cx="1205651" cy="369332"/>
          </a:xfrm>
          <a:prstGeom prst="rect">
            <a:avLst/>
          </a:prstGeom>
          <a:noFill/>
        </p:spPr>
        <p:txBody>
          <a:bodyPr wrap="none" rtlCol="0">
            <a:spAutoFit/>
          </a:bodyPr>
          <a:lstStyle/>
          <a:p>
            <a:r>
              <a:rPr lang="en-US" dirty="0"/>
              <a:t>Healthcare</a:t>
            </a:r>
          </a:p>
        </p:txBody>
      </p:sp>
      <p:sp>
        <p:nvSpPr>
          <p:cNvPr id="17" name="TextBox 16">
            <a:extLst>
              <a:ext uri="{FF2B5EF4-FFF2-40B4-BE49-F238E27FC236}">
                <a16:creationId xmlns:a16="http://schemas.microsoft.com/office/drawing/2014/main" id="{859B2EE6-B69F-437A-8604-69F7960578E6}"/>
              </a:ext>
            </a:extLst>
          </p:cNvPr>
          <p:cNvSpPr txBox="1"/>
          <p:nvPr/>
        </p:nvSpPr>
        <p:spPr>
          <a:xfrm>
            <a:off x="8668212" y="3920214"/>
            <a:ext cx="1114985" cy="369332"/>
          </a:xfrm>
          <a:prstGeom prst="rect">
            <a:avLst/>
          </a:prstGeom>
          <a:noFill/>
        </p:spPr>
        <p:txBody>
          <a:bodyPr wrap="none" rtlCol="0">
            <a:spAutoFit/>
          </a:bodyPr>
          <a:lstStyle/>
          <a:p>
            <a:r>
              <a:rPr lang="en-US" dirty="0"/>
              <a:t>Education</a:t>
            </a:r>
          </a:p>
        </p:txBody>
      </p:sp>
      <p:grpSp>
        <p:nvGrpSpPr>
          <p:cNvPr id="18" name="Group 17">
            <a:extLst>
              <a:ext uri="{FF2B5EF4-FFF2-40B4-BE49-F238E27FC236}">
                <a16:creationId xmlns:a16="http://schemas.microsoft.com/office/drawing/2014/main" id="{2720812A-17D9-439A-9966-81677EE97CF7}"/>
              </a:ext>
            </a:extLst>
          </p:cNvPr>
          <p:cNvGrpSpPr/>
          <p:nvPr/>
        </p:nvGrpSpPr>
        <p:grpSpPr>
          <a:xfrm>
            <a:off x="3207297" y="1690688"/>
            <a:ext cx="4011068" cy="2442436"/>
            <a:chOff x="6096000" y="954990"/>
            <a:chExt cx="4011068" cy="2442436"/>
          </a:xfrm>
        </p:grpSpPr>
        <p:pic>
          <p:nvPicPr>
            <p:cNvPr id="1026" name="Picture 2">
              <a:extLst>
                <a:ext uri="{FF2B5EF4-FFF2-40B4-BE49-F238E27FC236}">
                  <a16:creationId xmlns:a16="http://schemas.microsoft.com/office/drawing/2014/main" id="{BE320D55-DE17-4A46-B098-69CDCEE4E62F}"/>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954990"/>
              <a:ext cx="4011068" cy="225622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2BE6266-0B2B-4011-95C3-57CD52BC534E}"/>
                </a:ext>
              </a:extLst>
            </p:cNvPr>
            <p:cNvSpPr txBox="1"/>
            <p:nvPr/>
          </p:nvSpPr>
          <p:spPr>
            <a:xfrm>
              <a:off x="7586727" y="3135816"/>
              <a:ext cx="1205651" cy="261610"/>
            </a:xfrm>
            <a:prstGeom prst="rect">
              <a:avLst/>
            </a:prstGeom>
            <a:noFill/>
          </p:spPr>
          <p:txBody>
            <a:bodyPr wrap="square">
              <a:spAutoFit/>
            </a:bodyPr>
            <a:lstStyle/>
            <a:p>
              <a:r>
                <a:rPr lang="en-US" sz="1100" i="1" dirty="0">
                  <a:hlinkClick r:id="rId6"/>
                </a:rPr>
                <a:t>Google DeepMind</a:t>
              </a:r>
              <a:endParaRPr lang="en-US" sz="1100" i="1" dirty="0"/>
            </a:p>
          </p:txBody>
        </p:sp>
      </p:grpSp>
      <p:grpSp>
        <p:nvGrpSpPr>
          <p:cNvPr id="19" name="Group 18">
            <a:extLst>
              <a:ext uri="{FF2B5EF4-FFF2-40B4-BE49-F238E27FC236}">
                <a16:creationId xmlns:a16="http://schemas.microsoft.com/office/drawing/2014/main" id="{F9A117EF-C947-418D-AD87-1DFAAA4AB150}"/>
              </a:ext>
            </a:extLst>
          </p:cNvPr>
          <p:cNvGrpSpPr/>
          <p:nvPr/>
        </p:nvGrpSpPr>
        <p:grpSpPr>
          <a:xfrm>
            <a:off x="3979333" y="4445521"/>
            <a:ext cx="2466998" cy="2412479"/>
            <a:chOff x="6547228" y="3752141"/>
            <a:chExt cx="2466998" cy="2412479"/>
          </a:xfrm>
        </p:grpSpPr>
        <p:pic>
          <p:nvPicPr>
            <p:cNvPr id="1028" name="Picture 4" descr="AI-Based, 3D Total Hip Replacement Solution by RSIP Vision">
              <a:extLst>
                <a:ext uri="{FF2B5EF4-FFF2-40B4-BE49-F238E27FC236}">
                  <a16:creationId xmlns:a16="http://schemas.microsoft.com/office/drawing/2014/main" id="{FE1ED50F-7B9F-4B66-9FB7-7A5567DACF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7228" y="3752141"/>
              <a:ext cx="2466998" cy="21808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227A6A4-E9D2-4159-B385-E4387FB5C7BB}"/>
                </a:ext>
              </a:extLst>
            </p:cNvPr>
            <p:cNvSpPr txBox="1"/>
            <p:nvPr/>
          </p:nvSpPr>
          <p:spPr>
            <a:xfrm>
              <a:off x="7441569" y="5903010"/>
              <a:ext cx="678308" cy="261610"/>
            </a:xfrm>
            <a:prstGeom prst="rect">
              <a:avLst/>
            </a:prstGeom>
            <a:noFill/>
          </p:spPr>
          <p:txBody>
            <a:bodyPr wrap="square">
              <a:spAutoFit/>
            </a:bodyPr>
            <a:lstStyle/>
            <a:p>
              <a:r>
                <a:rPr lang="en-US" sz="1100" i="1" dirty="0">
                  <a:hlinkClick r:id="rId8"/>
                </a:rPr>
                <a:t>TU Delft</a:t>
              </a:r>
              <a:endParaRPr lang="en-US" sz="1100" i="1" dirty="0"/>
            </a:p>
          </p:txBody>
        </p:sp>
      </p:grpSp>
      <p:pic>
        <p:nvPicPr>
          <p:cNvPr id="1032" name="Picture 8" descr="Semantic Segmentation: A Complete Guide – Towards AI">
            <a:extLst>
              <a:ext uri="{FF2B5EF4-FFF2-40B4-BE49-F238E27FC236}">
                <a16:creationId xmlns:a16="http://schemas.microsoft.com/office/drawing/2014/main" id="{F0BA16CA-E830-4DA0-9865-BE6BD39F60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76932" y="1570354"/>
            <a:ext cx="2795066" cy="21768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quence 02">
            <a:extLst>
              <a:ext uri="{FF2B5EF4-FFF2-40B4-BE49-F238E27FC236}">
                <a16:creationId xmlns:a16="http://schemas.microsoft.com/office/drawing/2014/main" id="{5865D24A-D9B4-433B-9F18-7DCCCC1CBDBC}"/>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7218364" y="4232611"/>
            <a:ext cx="4014679" cy="2260264"/>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9D27D5E2-E597-4C56-ADFF-1D6909ED3C76}"/>
              </a:ext>
            </a:extLst>
          </p:cNvPr>
          <p:cNvSpPr txBox="1"/>
          <p:nvPr/>
        </p:nvSpPr>
        <p:spPr>
          <a:xfrm>
            <a:off x="8710896" y="6480042"/>
            <a:ext cx="1114985" cy="261610"/>
          </a:xfrm>
          <a:prstGeom prst="rect">
            <a:avLst/>
          </a:prstGeom>
          <a:noFill/>
        </p:spPr>
        <p:txBody>
          <a:bodyPr wrap="square">
            <a:spAutoFit/>
          </a:bodyPr>
          <a:lstStyle/>
          <a:p>
            <a:r>
              <a:rPr lang="en-US" sz="1100" i="1" dirty="0">
                <a:hlinkClick r:id="rId11"/>
              </a:rPr>
              <a:t>Meta Research</a:t>
            </a:r>
            <a:endParaRPr lang="en-US" sz="1100" i="1" dirty="0"/>
          </a:p>
        </p:txBody>
      </p:sp>
    </p:spTree>
    <p:extLst>
      <p:ext uri="{BB962C8B-B14F-4D97-AF65-F5344CB8AC3E}">
        <p14:creationId xmlns:p14="http://schemas.microsoft.com/office/powerpoint/2010/main" val="3999371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15EC-9AC4-4685-B214-41663F943842}"/>
              </a:ext>
            </a:extLst>
          </p:cNvPr>
          <p:cNvSpPr>
            <a:spLocks noGrp="1"/>
          </p:cNvSpPr>
          <p:nvPr>
            <p:ph type="title"/>
          </p:nvPr>
        </p:nvSpPr>
        <p:spPr/>
        <p:txBody>
          <a:bodyPr/>
          <a:lstStyle/>
          <a:p>
            <a:r>
              <a:rPr lang="en-US" dirty="0"/>
              <a:t>The bad side?</a:t>
            </a:r>
          </a:p>
        </p:txBody>
      </p:sp>
      <p:sp>
        <p:nvSpPr>
          <p:cNvPr id="3" name="Content Placeholder 2">
            <a:extLst>
              <a:ext uri="{FF2B5EF4-FFF2-40B4-BE49-F238E27FC236}">
                <a16:creationId xmlns:a16="http://schemas.microsoft.com/office/drawing/2014/main" id="{0C85A5FE-8CBC-4A07-8CE2-E643FBA50253}"/>
              </a:ext>
            </a:extLst>
          </p:cNvPr>
          <p:cNvSpPr>
            <a:spLocks noGrp="1"/>
          </p:cNvSpPr>
          <p:nvPr>
            <p:ph idx="1"/>
          </p:nvPr>
        </p:nvSpPr>
        <p:spPr/>
        <p:txBody>
          <a:bodyPr/>
          <a:lstStyle/>
          <a:p>
            <a:r>
              <a:rPr lang="en-US" dirty="0"/>
              <a:t>Bias</a:t>
            </a:r>
          </a:p>
          <a:p>
            <a:endParaRPr lang="en-US" dirty="0"/>
          </a:p>
          <a:p>
            <a:r>
              <a:rPr lang="en-US" dirty="0"/>
              <a:t>Privacy</a:t>
            </a:r>
          </a:p>
          <a:p>
            <a:endParaRPr lang="en-US" dirty="0"/>
          </a:p>
          <a:p>
            <a:r>
              <a:rPr lang="en-US" dirty="0"/>
              <a:t>Ownership</a:t>
            </a:r>
          </a:p>
          <a:p>
            <a:endParaRPr lang="en-US" dirty="0"/>
          </a:p>
          <a:p>
            <a:r>
              <a:rPr lang="en-US" dirty="0"/>
              <a:t>Job Replacement</a:t>
            </a:r>
          </a:p>
        </p:txBody>
      </p:sp>
      <p:cxnSp>
        <p:nvCxnSpPr>
          <p:cNvPr id="5" name="Connector: Curved 4">
            <a:extLst>
              <a:ext uri="{FF2B5EF4-FFF2-40B4-BE49-F238E27FC236}">
                <a16:creationId xmlns:a16="http://schemas.microsoft.com/office/drawing/2014/main" id="{11BCA4CF-A395-4D1B-A93D-5CC756836D5C}"/>
              </a:ext>
            </a:extLst>
          </p:cNvPr>
          <p:cNvCxnSpPr>
            <a:cxnSpLocks/>
          </p:cNvCxnSpPr>
          <p:nvPr/>
        </p:nvCxnSpPr>
        <p:spPr>
          <a:xfrm>
            <a:off x="2097448" y="2004345"/>
            <a:ext cx="2559219" cy="501788"/>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4C4F06F2-4B34-4458-8D8C-8293735D69F2}"/>
              </a:ext>
            </a:extLst>
          </p:cNvPr>
          <p:cNvPicPr>
            <a:picLocks noChangeAspect="1"/>
          </p:cNvPicPr>
          <p:nvPr/>
        </p:nvPicPr>
        <p:blipFill rotWithShape="1">
          <a:blip r:embed="rId2"/>
          <a:srcRect l="13971" t="27468" r="15598" b="18977"/>
          <a:stretch/>
        </p:blipFill>
        <p:spPr>
          <a:xfrm>
            <a:off x="6561668" y="1930400"/>
            <a:ext cx="1256626" cy="1337734"/>
          </a:xfrm>
          <a:prstGeom prst="rect">
            <a:avLst/>
          </a:prstGeom>
        </p:spPr>
      </p:pic>
      <p:sp>
        <p:nvSpPr>
          <p:cNvPr id="10" name="TextBox 9">
            <a:extLst>
              <a:ext uri="{FF2B5EF4-FFF2-40B4-BE49-F238E27FC236}">
                <a16:creationId xmlns:a16="http://schemas.microsoft.com/office/drawing/2014/main" id="{61791D7B-EB1C-4444-80CC-3266CC112525}"/>
              </a:ext>
            </a:extLst>
          </p:cNvPr>
          <p:cNvSpPr txBox="1"/>
          <p:nvPr/>
        </p:nvSpPr>
        <p:spPr>
          <a:xfrm>
            <a:off x="0" y="6611779"/>
            <a:ext cx="2982097" cy="246221"/>
          </a:xfrm>
          <a:prstGeom prst="rect">
            <a:avLst/>
          </a:prstGeom>
          <a:noFill/>
        </p:spPr>
        <p:txBody>
          <a:bodyPr wrap="square">
            <a:spAutoFit/>
          </a:bodyPr>
          <a:lstStyle/>
          <a:p>
            <a:r>
              <a:rPr lang="en-US" sz="1000" i="1" dirty="0"/>
              <a:t>Images courtesy of </a:t>
            </a:r>
            <a:r>
              <a:rPr lang="en-US" sz="1000" i="1" dirty="0">
                <a:hlinkClick r:id="rId3"/>
              </a:rPr>
              <a:t>Daily Mail</a:t>
            </a:r>
            <a:endParaRPr lang="en-US" sz="1000" i="1" dirty="0"/>
          </a:p>
        </p:txBody>
      </p:sp>
      <p:pic>
        <p:nvPicPr>
          <p:cNvPr id="12" name="Picture 11">
            <a:extLst>
              <a:ext uri="{FF2B5EF4-FFF2-40B4-BE49-F238E27FC236}">
                <a16:creationId xmlns:a16="http://schemas.microsoft.com/office/drawing/2014/main" id="{30CE3EE5-0BA1-44D3-90A0-0CD30523B446}"/>
              </a:ext>
            </a:extLst>
          </p:cNvPr>
          <p:cNvPicPr>
            <a:picLocks noChangeAspect="1"/>
          </p:cNvPicPr>
          <p:nvPr/>
        </p:nvPicPr>
        <p:blipFill rotWithShape="1">
          <a:blip r:embed="rId4"/>
          <a:srcRect l="12537" t="33232" r="14229" b="13213"/>
          <a:stretch/>
        </p:blipFill>
        <p:spPr>
          <a:xfrm>
            <a:off x="6561667" y="4622271"/>
            <a:ext cx="1256627" cy="1337734"/>
          </a:xfrm>
          <a:prstGeom prst="rect">
            <a:avLst/>
          </a:prstGeom>
        </p:spPr>
      </p:pic>
      <p:pic>
        <p:nvPicPr>
          <p:cNvPr id="15" name="Picture 14">
            <a:extLst>
              <a:ext uri="{FF2B5EF4-FFF2-40B4-BE49-F238E27FC236}">
                <a16:creationId xmlns:a16="http://schemas.microsoft.com/office/drawing/2014/main" id="{EFB5F2A2-D58F-45F2-8A49-AA1EF9EB989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11057" t="34439" r="10983" b="12006"/>
          <a:stretch/>
        </p:blipFill>
        <p:spPr>
          <a:xfrm>
            <a:off x="9474198" y="4622271"/>
            <a:ext cx="1337735" cy="1337734"/>
          </a:xfrm>
          <a:prstGeom prst="rect">
            <a:avLst/>
          </a:prstGeom>
        </p:spPr>
      </p:pic>
      <p:sp>
        <p:nvSpPr>
          <p:cNvPr id="16" name="TextBox 15">
            <a:extLst>
              <a:ext uri="{FF2B5EF4-FFF2-40B4-BE49-F238E27FC236}">
                <a16:creationId xmlns:a16="http://schemas.microsoft.com/office/drawing/2014/main" id="{9AD1E8F1-51D8-4D47-BE27-C86A2A174CFB}"/>
              </a:ext>
            </a:extLst>
          </p:cNvPr>
          <p:cNvSpPr txBox="1"/>
          <p:nvPr/>
        </p:nvSpPr>
        <p:spPr>
          <a:xfrm>
            <a:off x="5715301" y="3268134"/>
            <a:ext cx="3175293" cy="369332"/>
          </a:xfrm>
          <a:prstGeom prst="rect">
            <a:avLst/>
          </a:prstGeom>
          <a:noFill/>
        </p:spPr>
        <p:txBody>
          <a:bodyPr wrap="none" rtlCol="0">
            <a:spAutoFit/>
          </a:bodyPr>
          <a:lstStyle/>
          <a:p>
            <a:r>
              <a:rPr lang="en-US" dirty="0"/>
              <a:t>Average face of Chinese woman</a:t>
            </a:r>
          </a:p>
        </p:txBody>
      </p:sp>
      <p:sp>
        <p:nvSpPr>
          <p:cNvPr id="17" name="TextBox 16">
            <a:extLst>
              <a:ext uri="{FF2B5EF4-FFF2-40B4-BE49-F238E27FC236}">
                <a16:creationId xmlns:a16="http://schemas.microsoft.com/office/drawing/2014/main" id="{072D1DA7-EB96-4AE2-A34D-C02FBB1850C1}"/>
              </a:ext>
            </a:extLst>
          </p:cNvPr>
          <p:cNvSpPr txBox="1"/>
          <p:nvPr/>
        </p:nvSpPr>
        <p:spPr>
          <a:xfrm>
            <a:off x="6121418" y="5992297"/>
            <a:ext cx="2137124" cy="369332"/>
          </a:xfrm>
          <a:prstGeom prst="rect">
            <a:avLst/>
          </a:prstGeom>
          <a:noFill/>
        </p:spPr>
        <p:txBody>
          <a:bodyPr wrap="none" rtlCol="0">
            <a:spAutoFit/>
          </a:bodyPr>
          <a:lstStyle/>
          <a:p>
            <a:r>
              <a:rPr lang="en-US" dirty="0"/>
              <a:t>An Ethiopian woman</a:t>
            </a:r>
          </a:p>
        </p:txBody>
      </p:sp>
      <p:sp>
        <p:nvSpPr>
          <p:cNvPr id="19" name="Arrow: Right 18">
            <a:extLst>
              <a:ext uri="{FF2B5EF4-FFF2-40B4-BE49-F238E27FC236}">
                <a16:creationId xmlns:a16="http://schemas.microsoft.com/office/drawing/2014/main" id="{E69A55D2-3130-423D-AF9F-967399F467F7}"/>
              </a:ext>
            </a:extLst>
          </p:cNvPr>
          <p:cNvSpPr/>
          <p:nvPr/>
        </p:nvSpPr>
        <p:spPr>
          <a:xfrm>
            <a:off x="7871547" y="4689502"/>
            <a:ext cx="1549398" cy="1118129"/>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Xiaomi </a:t>
            </a:r>
            <a:br>
              <a:rPr lang="en-US" dirty="0"/>
            </a:br>
            <a:r>
              <a:rPr lang="en-US" dirty="0"/>
              <a:t>AI Camera</a:t>
            </a:r>
          </a:p>
        </p:txBody>
      </p:sp>
      <p:sp>
        <p:nvSpPr>
          <p:cNvPr id="21" name="TextBox 20">
            <a:extLst>
              <a:ext uri="{FF2B5EF4-FFF2-40B4-BE49-F238E27FC236}">
                <a16:creationId xmlns:a16="http://schemas.microsoft.com/office/drawing/2014/main" id="{908DD701-D591-4678-AD65-D9A8B9CEC9F7}"/>
              </a:ext>
            </a:extLst>
          </p:cNvPr>
          <p:cNvSpPr txBox="1"/>
          <p:nvPr/>
        </p:nvSpPr>
        <p:spPr>
          <a:xfrm>
            <a:off x="9037923" y="5946131"/>
            <a:ext cx="2210283" cy="646331"/>
          </a:xfrm>
          <a:prstGeom prst="rect">
            <a:avLst/>
          </a:prstGeom>
          <a:noFill/>
        </p:spPr>
        <p:txBody>
          <a:bodyPr wrap="square">
            <a:spAutoFit/>
          </a:bodyPr>
          <a:lstStyle/>
          <a:p>
            <a:pPr algn="ctr"/>
            <a:r>
              <a:rPr lang="en-US" dirty="0"/>
              <a:t>An Ethiopian woman with a </a:t>
            </a:r>
            <a:r>
              <a:rPr lang="en-US" i="1" dirty="0"/>
              <a:t>lighter</a:t>
            </a:r>
            <a:r>
              <a:rPr lang="en-US" dirty="0"/>
              <a:t> skin*</a:t>
            </a:r>
          </a:p>
        </p:txBody>
      </p:sp>
      <p:sp>
        <p:nvSpPr>
          <p:cNvPr id="4" name="TextBox 3">
            <a:extLst>
              <a:ext uri="{FF2B5EF4-FFF2-40B4-BE49-F238E27FC236}">
                <a16:creationId xmlns:a16="http://schemas.microsoft.com/office/drawing/2014/main" id="{E689B64C-8304-4FD8-AFFA-EA5332F146E2}"/>
              </a:ext>
            </a:extLst>
          </p:cNvPr>
          <p:cNvSpPr txBox="1"/>
          <p:nvPr/>
        </p:nvSpPr>
        <p:spPr>
          <a:xfrm>
            <a:off x="6561667" y="6560973"/>
            <a:ext cx="5994400" cy="307777"/>
          </a:xfrm>
          <a:prstGeom prst="rect">
            <a:avLst/>
          </a:prstGeom>
          <a:noFill/>
        </p:spPr>
        <p:txBody>
          <a:bodyPr wrap="square" rtlCol="0">
            <a:spAutoFit/>
          </a:bodyPr>
          <a:lstStyle/>
          <a:p>
            <a:r>
              <a:rPr lang="en-US" sz="1400" dirty="0"/>
              <a:t>*</a:t>
            </a:r>
            <a:r>
              <a:rPr lang="en-US" sz="1400" i="1" dirty="0"/>
              <a:t>For demonstration purposes, the lightness have been </a:t>
            </a:r>
            <a:r>
              <a:rPr lang="en-US" sz="1400" b="1" i="1" dirty="0"/>
              <a:t>intensified manually.</a:t>
            </a:r>
          </a:p>
        </p:txBody>
      </p:sp>
    </p:spTree>
    <p:extLst>
      <p:ext uri="{BB962C8B-B14F-4D97-AF65-F5344CB8AC3E}">
        <p14:creationId xmlns:p14="http://schemas.microsoft.com/office/powerpoint/2010/main" val="2968941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Garbage In Garbage Out Statistics">
            <a:extLst>
              <a:ext uri="{FF2B5EF4-FFF2-40B4-BE49-F238E27FC236}">
                <a16:creationId xmlns:a16="http://schemas.microsoft.com/office/drawing/2014/main" id="{2DBD7BB9-6A86-4659-9657-76995CCF9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0"/>
            <a:ext cx="12020550" cy="686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9075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TotalTime>
  <Words>1051</Words>
  <Application>Microsoft Office PowerPoint</Application>
  <PresentationFormat>Widescreen</PresentationFormat>
  <Paragraphs>178</Paragraphs>
  <Slides>21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Google Sans</vt:lpstr>
      <vt:lpstr>inherit</vt:lpstr>
      <vt:lpstr>Open Sans</vt:lpstr>
      <vt:lpstr>Wingdings</vt:lpstr>
      <vt:lpstr>Office Theme</vt:lpstr>
      <vt:lpstr>Artificial Intelligence &amp; Convergence of Ideas</vt:lpstr>
      <vt:lpstr>What is AI?</vt:lpstr>
      <vt:lpstr>What is AI?</vt:lpstr>
      <vt:lpstr>What is AI?</vt:lpstr>
      <vt:lpstr>What is AI?</vt:lpstr>
      <vt:lpstr>PowerPoint Presentation</vt:lpstr>
      <vt:lpstr>AI is a system</vt:lpstr>
      <vt:lpstr>The bad side?</vt:lpstr>
      <vt:lpstr>PowerPoint Presentation</vt:lpstr>
      <vt:lpstr>For “people” AI is:</vt:lpstr>
      <vt:lpstr>Oligopoly</vt:lpstr>
      <vt:lpstr>Micro$oft</vt:lpstr>
      <vt:lpstr>Micro$oft</vt:lpstr>
      <vt:lpstr>Micro$oft</vt:lpstr>
      <vt:lpstr>OpenAI’s ChatGPT</vt:lpstr>
      <vt:lpstr>OpenAI’s ChatGPT</vt:lpstr>
      <vt:lpstr>OpenAI’s ChatGPT</vt:lpstr>
      <vt:lpstr>OpenAI’s ChatGPT</vt:lpstr>
      <vt:lpstr>Brave New World</vt:lpstr>
      <vt:lpstr>Micro$oft AI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and convergence of ideas</dc:title>
  <dc:subject>Impact of AI on knowledge gathering of society</dc:subject>
  <dc:creator>Nikan Doosti</dc:creator>
  <dc:description>Made for Hamtalk</dc:description>
  <cp:revision>1</cp:revision>
  <dcterms:created xsi:type="dcterms:W3CDTF">2023-09-30T14:44:22Z</dcterms:created>
  <dcterms:modified xsi:type="dcterms:W3CDTF">2023-10-02T13:56:05Z</dcterms:modified>
  <dc:language>English</dc:language>
</cp:coreProperties>
</file>